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325" r:id="rId2"/>
    <p:sldId id="256" r:id="rId3"/>
    <p:sldId id="362" r:id="rId4"/>
    <p:sldId id="364" r:id="rId5"/>
    <p:sldId id="374" r:id="rId6"/>
    <p:sldId id="338" r:id="rId7"/>
    <p:sldId id="339" r:id="rId8"/>
    <p:sldId id="340" r:id="rId9"/>
    <p:sldId id="341" r:id="rId10"/>
    <p:sldId id="375" r:id="rId11"/>
    <p:sldId id="366" r:id="rId12"/>
    <p:sldId id="367" r:id="rId13"/>
    <p:sldId id="368" r:id="rId14"/>
    <p:sldId id="369" r:id="rId15"/>
    <p:sldId id="370" r:id="rId16"/>
    <p:sldId id="376" r:id="rId17"/>
    <p:sldId id="344" r:id="rId18"/>
    <p:sldId id="342" r:id="rId19"/>
    <p:sldId id="329" r:id="rId20"/>
    <p:sldId id="377" r:id="rId21"/>
    <p:sldId id="385" r:id="rId22"/>
    <p:sldId id="373" r:id="rId23"/>
    <p:sldId id="378" r:id="rId24"/>
    <p:sldId id="379" r:id="rId25"/>
    <p:sldId id="380" r:id="rId26"/>
    <p:sldId id="381" r:id="rId27"/>
    <p:sldId id="382" r:id="rId28"/>
    <p:sldId id="383" r:id="rId29"/>
    <p:sldId id="384" r:id="rId30"/>
    <p:sldId id="386" r:id="rId31"/>
    <p:sldId id="387" r:id="rId32"/>
    <p:sldId id="348" r:id="rId33"/>
    <p:sldId id="349" r:id="rId34"/>
    <p:sldId id="345" r:id="rId35"/>
    <p:sldId id="359" r:id="rId36"/>
    <p:sldId id="326" r:id="rId37"/>
    <p:sldId id="353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9383931175269756E-2"/>
          <c:y val="1.7123869549972016E-2"/>
          <c:w val="0.92746792067658212"/>
          <c:h val="0.870114492760988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1990-96</c:v>
                </c:pt>
              </c:strCache>
            </c:strRef>
          </c:tx>
          <c:invertIfNegative val="0"/>
          <c:cat>
            <c:strRef>
              <c:f>Sheet1!$A$3:$A$10</c:f>
              <c:strCache>
                <c:ptCount val="8"/>
                <c:pt idx="0">
                  <c:v>Agriculture</c:v>
                </c:pt>
                <c:pt idx="1">
                  <c:v>Manufacturing</c:v>
                </c:pt>
                <c:pt idx="2">
                  <c:v>Wholesale trade</c:v>
                </c:pt>
                <c:pt idx="3">
                  <c:v>Construction</c:v>
                </c:pt>
                <c:pt idx="4">
                  <c:v>Transport</c:v>
                </c:pt>
                <c:pt idx="5">
                  <c:v>Mining</c:v>
                </c:pt>
                <c:pt idx="6">
                  <c:v>Other activities</c:v>
                </c:pt>
                <c:pt idx="7">
                  <c:v>Overall</c:v>
                </c:pt>
              </c:strCache>
            </c:strRef>
          </c:cat>
          <c:val>
            <c:numRef>
              <c:f>Sheet1!$B$3:$B$10</c:f>
              <c:numCache>
                <c:formatCode>General</c:formatCode>
                <c:ptCount val="8"/>
                <c:pt idx="0">
                  <c:v>-0.6</c:v>
                </c:pt>
                <c:pt idx="1">
                  <c:v>0.5</c:v>
                </c:pt>
                <c:pt idx="2">
                  <c:v>0.7</c:v>
                </c:pt>
                <c:pt idx="3">
                  <c:v>0.8</c:v>
                </c:pt>
                <c:pt idx="4">
                  <c:v>1.1000000000000001</c:v>
                </c:pt>
                <c:pt idx="5">
                  <c:v>1.1000000000000001</c:v>
                </c:pt>
                <c:pt idx="6">
                  <c:v>0.7</c:v>
                </c:pt>
                <c:pt idx="7">
                  <c:v>0.3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5EB-41B4-94D5-6DD14B82EEE2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2000-08</c:v>
                </c:pt>
              </c:strCache>
            </c:strRef>
          </c:tx>
          <c:invertIfNegative val="0"/>
          <c:cat>
            <c:strRef>
              <c:f>Sheet1!$A$3:$A$10</c:f>
              <c:strCache>
                <c:ptCount val="8"/>
                <c:pt idx="0">
                  <c:v>Agriculture</c:v>
                </c:pt>
                <c:pt idx="1">
                  <c:v>Manufacturing</c:v>
                </c:pt>
                <c:pt idx="2">
                  <c:v>Wholesale trade</c:v>
                </c:pt>
                <c:pt idx="3">
                  <c:v>Construction</c:v>
                </c:pt>
                <c:pt idx="4">
                  <c:v>Transport</c:v>
                </c:pt>
                <c:pt idx="5">
                  <c:v>Mining</c:v>
                </c:pt>
                <c:pt idx="6">
                  <c:v>Other activities</c:v>
                </c:pt>
                <c:pt idx="7">
                  <c:v>Overall</c:v>
                </c:pt>
              </c:strCache>
            </c:strRef>
          </c:cat>
          <c:val>
            <c:numRef>
              <c:f>Sheet1!$C$3:$C$10</c:f>
              <c:numCache>
                <c:formatCode>General</c:formatCode>
                <c:ptCount val="8"/>
                <c:pt idx="0">
                  <c:v>0.1</c:v>
                </c:pt>
                <c:pt idx="1">
                  <c:v>0.2</c:v>
                </c:pt>
                <c:pt idx="2">
                  <c:v>0.3</c:v>
                </c:pt>
                <c:pt idx="3">
                  <c:v>0.9</c:v>
                </c:pt>
                <c:pt idx="4">
                  <c:v>0.4</c:v>
                </c:pt>
                <c:pt idx="5">
                  <c:v>2.6</c:v>
                </c:pt>
                <c:pt idx="6">
                  <c:v>0.6</c:v>
                </c:pt>
                <c:pt idx="7">
                  <c:v>0.3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5EB-41B4-94D5-6DD14B82EE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7654656"/>
        <c:axId val="137656192"/>
      </c:barChart>
      <c:catAx>
        <c:axId val="1376546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37656192"/>
        <c:crosses val="autoZero"/>
        <c:auto val="1"/>
        <c:lblAlgn val="ctr"/>
        <c:lblOffset val="100"/>
        <c:noMultiLvlLbl val="0"/>
      </c:catAx>
      <c:valAx>
        <c:axId val="1376561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7654656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3A5C88-B867-42BF-8E2D-9181692BB51E}" type="datetimeFigureOut">
              <a:rPr lang="en-AU" smtClean="0"/>
              <a:t>25/07/2018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927618-1EAD-42DB-B5D8-FAB479143DE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73979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5883A-6792-4FC7-8E74-166EE0E01FF3}" type="datetime1">
              <a:rPr lang="en-AU" smtClean="0"/>
              <a:t>25/07/2018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EF3AE-A595-4566-BBDB-3FB3DBA5926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23230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03DAE-967A-496D-90C6-1B086A0EA38A}" type="datetime1">
              <a:rPr lang="en-AU" smtClean="0"/>
              <a:t>25/07/2018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EF3AE-A595-4566-BBDB-3FB3DBA5926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33198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1426F-BD22-48EF-869C-A386E0083E6A}" type="datetime1">
              <a:rPr lang="en-AU" smtClean="0"/>
              <a:t>25/07/2018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EF3AE-A595-4566-BBDB-3FB3DBA5926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58015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D7289-77C8-432F-9036-C87C81DB4CD0}" type="datetime1">
              <a:rPr lang="en-AU" smtClean="0"/>
              <a:t>25/07/2018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EF3AE-A595-4566-BBDB-3FB3DBA5926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25742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86957-C0BB-4837-A1D5-206C733B05C1}" type="datetime1">
              <a:rPr lang="en-AU" smtClean="0"/>
              <a:t>25/07/2018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EF3AE-A595-4566-BBDB-3FB3DBA5926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68511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1AA5D-1701-49BC-9F50-1DB630C59FA6}" type="datetime1">
              <a:rPr lang="en-AU" smtClean="0"/>
              <a:t>25/07/2018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EF3AE-A595-4566-BBDB-3FB3DBA5926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09731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48ED0-C26F-4726-B545-3BE09FBA68DE}" type="datetime1">
              <a:rPr lang="en-AU" smtClean="0"/>
              <a:t>25/07/2018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EF3AE-A595-4566-BBDB-3FB3DBA5926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63815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40037-C23B-4869-8C5B-08A81470EADA}" type="datetime1">
              <a:rPr lang="en-AU" smtClean="0"/>
              <a:t>25/07/2018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EF3AE-A595-4566-BBDB-3FB3DBA5926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2126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70612-6266-40D9-B5B7-84B1642BD5F4}" type="datetime1">
              <a:rPr lang="en-AU" smtClean="0"/>
              <a:t>25/07/2018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EF3AE-A595-4566-BBDB-3FB3DBA5926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4482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64E8E-E79D-419E-B29D-EB4DAE516505}" type="datetime1">
              <a:rPr lang="en-AU" smtClean="0"/>
              <a:t>25/07/2018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EF3AE-A595-4566-BBDB-3FB3DBA5926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6035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F614-6FD5-4C42-BD1A-DAA3F5372E59}" type="datetime1">
              <a:rPr lang="en-AU" smtClean="0"/>
              <a:t>25/07/2018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EF3AE-A595-4566-BBDB-3FB3DBA5926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55377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AA25E-DDE0-4CE6-A6D9-3F1C9F5B5D4C}" type="datetime1">
              <a:rPr lang="en-AU" smtClean="0"/>
              <a:t>25/07/2018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BEF3AE-A595-4566-BBDB-3FB3DBA5926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29176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a.Chowdhury@westernsydney.edu.au" TargetMode="External"/><Relationship Id="rId2" Type="http://schemas.openxmlformats.org/officeDocument/2006/relationships/hyperlink" Target="mailto:ztadjoeddin@westernsydney.edu.au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3180" y="5589240"/>
            <a:ext cx="3243353" cy="499915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9552" y="188640"/>
            <a:ext cx="4608512" cy="653662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508104" y="260648"/>
            <a:ext cx="3528392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 smtClean="0">
                <a:solidFill>
                  <a:srgbClr val="C00000"/>
                </a:solidFill>
              </a:rPr>
              <a:t>Book Launch &amp; Seminar</a:t>
            </a:r>
          </a:p>
          <a:p>
            <a:endParaRPr lang="en-AU" b="1" dirty="0" smtClean="0"/>
          </a:p>
          <a:p>
            <a:r>
              <a:rPr lang="en-AU" b="1" dirty="0" smtClean="0"/>
              <a:t>Jakarta 25 July 2018</a:t>
            </a:r>
          </a:p>
          <a:p>
            <a:endParaRPr lang="en-AU" b="1" dirty="0"/>
          </a:p>
          <a:p>
            <a:r>
              <a:rPr lang="en-AU" b="1" i="1" dirty="0" smtClean="0"/>
              <a:t>SMERU Research Institute </a:t>
            </a:r>
          </a:p>
          <a:p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161896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836712"/>
            <a:ext cx="8928992" cy="1470025"/>
          </a:xfrm>
        </p:spPr>
        <p:txBody>
          <a:bodyPr>
            <a:noAutofit/>
          </a:bodyPr>
          <a:lstStyle/>
          <a:p>
            <a:r>
              <a:rPr lang="en-AU" b="1" dirty="0" smtClean="0">
                <a:solidFill>
                  <a:srgbClr val="C00000"/>
                </a:solidFill>
              </a:rPr>
              <a:t>Employment and re-industrialisation in post </a:t>
            </a:r>
            <a:r>
              <a:rPr lang="en-AU" b="1" dirty="0" err="1" smtClean="0">
                <a:solidFill>
                  <a:srgbClr val="C00000"/>
                </a:solidFill>
              </a:rPr>
              <a:t>Soeharto</a:t>
            </a:r>
            <a:r>
              <a:rPr lang="en-AU" b="1" dirty="0" smtClean="0">
                <a:solidFill>
                  <a:srgbClr val="C00000"/>
                </a:solidFill>
              </a:rPr>
              <a:t> Indonesia</a:t>
            </a:r>
            <a:endParaRPr lang="en-AU" b="1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9592" y="2924944"/>
            <a:ext cx="6400800" cy="2569840"/>
          </a:xfrm>
        </p:spPr>
        <p:txBody>
          <a:bodyPr>
            <a:noAutofit/>
          </a:bodyPr>
          <a:lstStyle/>
          <a:p>
            <a:r>
              <a:rPr lang="en-AU" sz="2400" b="1" dirty="0" smtClean="0">
                <a:solidFill>
                  <a:schemeClr val="tx1"/>
                </a:solidFill>
              </a:rPr>
              <a:t>Dr Zulfan Tadjoeddin</a:t>
            </a:r>
          </a:p>
          <a:p>
            <a:r>
              <a:rPr lang="en-AU" sz="1600" dirty="0" smtClean="0">
                <a:solidFill>
                  <a:schemeClr val="tx1"/>
                </a:solidFill>
                <a:hlinkClick r:id="rId2"/>
              </a:rPr>
              <a:t>z.tadjoeddin@westernsydney.edu.au</a:t>
            </a:r>
            <a:r>
              <a:rPr lang="en-AU" sz="1600" dirty="0" smtClean="0">
                <a:solidFill>
                  <a:schemeClr val="tx1"/>
                </a:solidFill>
              </a:rPr>
              <a:t> </a:t>
            </a:r>
          </a:p>
          <a:p>
            <a:endParaRPr lang="en-AU" sz="2000" dirty="0" smtClean="0">
              <a:solidFill>
                <a:schemeClr val="tx1"/>
              </a:solidFill>
            </a:endParaRPr>
          </a:p>
          <a:p>
            <a:r>
              <a:rPr lang="en-AU" sz="2400" b="1" dirty="0" smtClean="0">
                <a:solidFill>
                  <a:schemeClr val="tx1"/>
                </a:solidFill>
              </a:rPr>
              <a:t>Professor Anis Chowdhury </a:t>
            </a:r>
          </a:p>
          <a:p>
            <a:r>
              <a:rPr lang="en-AU" sz="1600" dirty="0" smtClean="0">
                <a:solidFill>
                  <a:schemeClr val="tx1"/>
                </a:solidFill>
                <a:hlinkClick r:id="rId3"/>
              </a:rPr>
              <a:t>a.chowdhury@westernsydney.edu.au</a:t>
            </a:r>
            <a:r>
              <a:rPr lang="en-AU" sz="1600" dirty="0" smtClean="0">
                <a:solidFill>
                  <a:schemeClr val="tx1"/>
                </a:solidFill>
              </a:rPr>
              <a:t> </a:t>
            </a:r>
          </a:p>
          <a:p>
            <a:endParaRPr lang="en-AU" sz="2000" dirty="0">
              <a:solidFill>
                <a:schemeClr val="tx1"/>
              </a:solidFill>
            </a:endParaRPr>
          </a:p>
          <a:p>
            <a:endParaRPr lang="en-AU" sz="2000" dirty="0" smtClean="0">
              <a:solidFill>
                <a:schemeClr val="tx1"/>
              </a:solidFill>
            </a:endParaRPr>
          </a:p>
          <a:p>
            <a:endParaRPr lang="en-AU" sz="2400" dirty="0" smtClean="0">
              <a:solidFill>
                <a:schemeClr val="tx1"/>
              </a:solidFill>
            </a:endParaRPr>
          </a:p>
          <a:p>
            <a:endParaRPr lang="en-AU" sz="2400" dirty="0">
              <a:solidFill>
                <a:schemeClr val="tx1"/>
              </a:solidFill>
            </a:endParaRPr>
          </a:p>
          <a:p>
            <a:endParaRPr lang="en-AU" sz="24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1201" y="5638800"/>
            <a:ext cx="3241598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69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>
                <a:solidFill>
                  <a:srgbClr val="FF0000"/>
                </a:solidFill>
              </a:rPr>
              <a:t>Outlines 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/>
          <a:lstStyle/>
          <a:p>
            <a:pPr marL="571500" indent="-571500">
              <a:spcAft>
                <a:spcPts val="1200"/>
              </a:spcAft>
              <a:buFont typeface="+mj-lt"/>
              <a:buAutoNum type="romanUcPeriod"/>
            </a:pPr>
            <a:r>
              <a:rPr lang="en-AU" dirty="0" smtClean="0"/>
              <a:t>Book </a:t>
            </a:r>
            <a:r>
              <a:rPr lang="en-AU" dirty="0" smtClean="0"/>
              <a:t>chapters – overviews</a:t>
            </a:r>
          </a:p>
          <a:p>
            <a:pPr marL="571500" indent="-571500">
              <a:spcAft>
                <a:spcPts val="1200"/>
              </a:spcAft>
              <a:buFont typeface="+mj-lt"/>
              <a:buAutoNum type="romanUcPeriod"/>
            </a:pPr>
            <a:r>
              <a:rPr lang="en-AU" dirty="0" smtClean="0"/>
              <a:t>Key policy massages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8795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363272" cy="1156990"/>
          </a:xfrm>
        </p:spPr>
        <p:txBody>
          <a:bodyPr>
            <a:normAutofit/>
          </a:bodyPr>
          <a:lstStyle/>
          <a:p>
            <a:r>
              <a:rPr lang="en-AU" sz="4000" b="1" dirty="0" smtClean="0">
                <a:solidFill>
                  <a:srgbClr val="C00000"/>
                </a:solidFill>
              </a:rPr>
              <a:t>Seven </a:t>
            </a:r>
            <a:r>
              <a:rPr lang="en-AU" sz="4000" b="1" dirty="0" smtClean="0">
                <a:solidFill>
                  <a:srgbClr val="C00000"/>
                </a:solidFill>
              </a:rPr>
              <a:t>Chapters</a:t>
            </a:r>
            <a:endParaRPr lang="en-AU" sz="40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484784"/>
            <a:ext cx="8568952" cy="5040560"/>
          </a:xfrm>
        </p:spPr>
        <p:txBody>
          <a:bodyPr>
            <a:noAutofit/>
          </a:bodyPr>
          <a:lstStyle/>
          <a:p>
            <a:pPr marL="457200" indent="-457200">
              <a:spcAft>
                <a:spcPts val="600"/>
              </a:spcAft>
              <a:buFont typeface="+mj-lt"/>
              <a:buAutoNum type="arabicParenR"/>
            </a:pPr>
            <a:r>
              <a:rPr lang="en-AU" sz="2600" dirty="0" smtClean="0"/>
              <a:t>Introduction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arenR"/>
            </a:pPr>
            <a:r>
              <a:rPr lang="en-AU" sz="2600" dirty="0" smtClean="0"/>
              <a:t>An </a:t>
            </a:r>
            <a:r>
              <a:rPr lang="en-AU" sz="2600" dirty="0"/>
              <a:t>overview of </a:t>
            </a:r>
            <a:r>
              <a:rPr lang="en-AU" sz="2600" dirty="0">
                <a:solidFill>
                  <a:srgbClr val="C00000"/>
                </a:solidFill>
              </a:rPr>
              <a:t>employment </a:t>
            </a:r>
            <a:r>
              <a:rPr lang="en-AU" sz="2600" dirty="0" smtClean="0">
                <a:solidFill>
                  <a:srgbClr val="C00000"/>
                </a:solidFill>
              </a:rPr>
              <a:t>situation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arenR"/>
            </a:pPr>
            <a:r>
              <a:rPr lang="en-AU" sz="2600" dirty="0" smtClean="0">
                <a:solidFill>
                  <a:srgbClr val="C00000"/>
                </a:solidFill>
              </a:rPr>
              <a:t>Earnings</a:t>
            </a:r>
            <a:r>
              <a:rPr lang="en-AU" sz="2600" dirty="0">
                <a:solidFill>
                  <a:srgbClr val="C00000"/>
                </a:solidFill>
              </a:rPr>
              <a:t>, productivity and </a:t>
            </a:r>
            <a:r>
              <a:rPr lang="en-AU" sz="2600" dirty="0" smtClean="0">
                <a:solidFill>
                  <a:srgbClr val="C00000"/>
                </a:solidFill>
              </a:rPr>
              <a:t>inequality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arenR"/>
            </a:pPr>
            <a:r>
              <a:rPr lang="en-AU" sz="2600" dirty="0" smtClean="0"/>
              <a:t>Wages</a:t>
            </a:r>
            <a:r>
              <a:rPr lang="en-AU" sz="2600" dirty="0"/>
              <a:t>, employment, productivity in the </a:t>
            </a:r>
            <a:r>
              <a:rPr lang="en-AU" sz="2600" dirty="0">
                <a:solidFill>
                  <a:srgbClr val="C00000"/>
                </a:solidFill>
              </a:rPr>
              <a:t>manufacturing </a:t>
            </a:r>
            <a:r>
              <a:rPr lang="en-AU" sz="2600" dirty="0" smtClean="0">
                <a:solidFill>
                  <a:srgbClr val="C00000"/>
                </a:solidFill>
              </a:rPr>
              <a:t>sector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arenR"/>
            </a:pPr>
            <a:r>
              <a:rPr lang="en-AU" sz="2600" dirty="0" smtClean="0">
                <a:solidFill>
                  <a:srgbClr val="C00000"/>
                </a:solidFill>
              </a:rPr>
              <a:t>Determinants</a:t>
            </a:r>
            <a:r>
              <a:rPr lang="en-AU" sz="2600" dirty="0" smtClean="0"/>
              <a:t> </a:t>
            </a:r>
            <a:r>
              <a:rPr lang="en-AU" sz="2600" dirty="0"/>
              <a:t>of employment, wage and </a:t>
            </a:r>
            <a:r>
              <a:rPr lang="en-AU" sz="2600" dirty="0" smtClean="0"/>
              <a:t>productivity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arenR"/>
            </a:pPr>
            <a:r>
              <a:rPr lang="en-AU" sz="2600" dirty="0" smtClean="0"/>
              <a:t>Inequality</a:t>
            </a:r>
            <a:r>
              <a:rPr lang="en-AU" sz="2600" dirty="0"/>
              <a:t>, employment and manufacturing: </a:t>
            </a:r>
            <a:r>
              <a:rPr lang="en-AU" sz="2600" dirty="0">
                <a:solidFill>
                  <a:srgbClr val="C00000"/>
                </a:solidFill>
              </a:rPr>
              <a:t>Spatial </a:t>
            </a:r>
            <a:r>
              <a:rPr lang="en-AU" sz="2600" dirty="0" smtClean="0">
                <a:solidFill>
                  <a:srgbClr val="C00000"/>
                </a:solidFill>
              </a:rPr>
              <a:t>dimensions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arenR"/>
            </a:pPr>
            <a:r>
              <a:rPr lang="en-AU" sz="2600" dirty="0" smtClean="0">
                <a:solidFill>
                  <a:srgbClr val="C00000"/>
                </a:solidFill>
              </a:rPr>
              <a:t>Policy</a:t>
            </a:r>
            <a:r>
              <a:rPr lang="en-AU" sz="2600" dirty="0" smtClean="0"/>
              <a:t> perspectives</a:t>
            </a:r>
          </a:p>
          <a:p>
            <a:pPr>
              <a:spcAft>
                <a:spcPts val="600"/>
              </a:spcAft>
            </a:pPr>
            <a:endParaRPr lang="en-AU" sz="2600" dirty="0"/>
          </a:p>
        </p:txBody>
      </p:sp>
    </p:spTree>
    <p:extLst>
      <p:ext uri="{BB962C8B-B14F-4D97-AF65-F5344CB8AC3E}">
        <p14:creationId xmlns:p14="http://schemas.microsoft.com/office/powerpoint/2010/main" val="3645786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sz="3600" b="1" dirty="0" err="1">
                <a:solidFill>
                  <a:srgbClr val="7030A0"/>
                </a:solidFill>
              </a:rPr>
              <a:t>Ch</a:t>
            </a:r>
            <a:r>
              <a:rPr lang="en-AU" sz="3600" b="1" dirty="0">
                <a:solidFill>
                  <a:srgbClr val="7030A0"/>
                </a:solidFill>
              </a:rPr>
              <a:t> 1: </a:t>
            </a:r>
            <a:r>
              <a:rPr lang="en-AU" sz="3600" b="1" dirty="0" smtClean="0">
                <a:solidFill>
                  <a:srgbClr val="7030A0"/>
                </a:solidFill>
              </a:rPr>
              <a:t>Introduction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2685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pPr algn="l"/>
            <a:r>
              <a:rPr lang="en-AU" sz="3600" b="1" dirty="0" smtClean="0">
                <a:solidFill>
                  <a:srgbClr val="7030A0"/>
                </a:solidFill>
              </a:rPr>
              <a:t>Background</a:t>
            </a:r>
            <a:endParaRPr lang="en-AU" sz="36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214422"/>
            <a:ext cx="8229600" cy="4997152"/>
          </a:xfrm>
        </p:spPr>
        <p:txBody>
          <a:bodyPr>
            <a:normAutofit fontScale="85000" lnSpcReduction="10000"/>
          </a:bodyPr>
          <a:lstStyle/>
          <a:p>
            <a:r>
              <a:rPr lang="en-AU" dirty="0" smtClean="0"/>
              <a:t>Pre AFC (1970-1997): </a:t>
            </a:r>
          </a:p>
          <a:p>
            <a:pPr lvl="1"/>
            <a:r>
              <a:rPr lang="en-AU" dirty="0" smtClean="0"/>
              <a:t>Manufacturing growth exceeded overall economic growth</a:t>
            </a:r>
          </a:p>
          <a:p>
            <a:pPr lvl="1"/>
            <a:r>
              <a:rPr lang="en-AU" dirty="0" smtClean="0"/>
              <a:t>The share of manufacturing rose from around 10%  to close to 30%</a:t>
            </a:r>
          </a:p>
          <a:p>
            <a:pPr lvl="1"/>
            <a:r>
              <a:rPr lang="en-AU" dirty="0" smtClean="0">
                <a:solidFill>
                  <a:srgbClr val="7030A0"/>
                </a:solidFill>
              </a:rPr>
              <a:t>Stable inequality</a:t>
            </a:r>
          </a:p>
          <a:p>
            <a:pPr lvl="1"/>
            <a:endParaRPr lang="en-AU" dirty="0" smtClean="0"/>
          </a:p>
          <a:p>
            <a:r>
              <a:rPr lang="en-AU" dirty="0" smtClean="0"/>
              <a:t>Post AFC: </a:t>
            </a:r>
          </a:p>
          <a:p>
            <a:pPr lvl="1"/>
            <a:r>
              <a:rPr lang="en-AU" dirty="0" smtClean="0"/>
              <a:t>Manufacturing growth fell below overall growth </a:t>
            </a:r>
          </a:p>
          <a:p>
            <a:pPr lvl="1"/>
            <a:r>
              <a:rPr lang="en-AU" dirty="0" smtClean="0"/>
              <a:t>Premature de-industrialisation </a:t>
            </a:r>
          </a:p>
          <a:p>
            <a:pPr lvl="1"/>
            <a:r>
              <a:rPr lang="en-AU" dirty="0" smtClean="0"/>
              <a:t>Manufacturing jobless growth </a:t>
            </a:r>
          </a:p>
          <a:p>
            <a:pPr lvl="1"/>
            <a:r>
              <a:rPr lang="en-AU" dirty="0" smtClean="0"/>
              <a:t>Disjoint between real wage and productivity growth</a:t>
            </a:r>
          </a:p>
          <a:p>
            <a:pPr lvl="1"/>
            <a:r>
              <a:rPr lang="en-AU" dirty="0" smtClean="0">
                <a:solidFill>
                  <a:srgbClr val="FF0000"/>
                </a:solidFill>
              </a:rPr>
              <a:t>Rising inequality</a:t>
            </a:r>
          </a:p>
          <a:p>
            <a:endParaRPr lang="en-AU" dirty="0" smtClean="0"/>
          </a:p>
        </p:txBody>
      </p:sp>
      <p:pic>
        <p:nvPicPr>
          <p:cNvPr id="4" name="Picture 3" descr="Western Sydney University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32240" y="6305104"/>
            <a:ext cx="2276475" cy="353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70995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290"/>
            <a:ext cx="9001156" cy="725470"/>
          </a:xfrm>
        </p:spPr>
        <p:txBody>
          <a:bodyPr>
            <a:noAutofit/>
          </a:bodyPr>
          <a:lstStyle/>
          <a:p>
            <a:r>
              <a:rPr lang="en-GB" sz="3200" b="1" dirty="0" smtClean="0">
                <a:solidFill>
                  <a:srgbClr val="C00000"/>
                </a:solidFill>
              </a:rPr>
              <a:t>Slowing manufacturing growth - deindustrialisation</a:t>
            </a:r>
            <a:endParaRPr lang="en-GB" sz="3200" b="1" dirty="0">
              <a:solidFill>
                <a:srgbClr val="C00000"/>
              </a:solidFill>
            </a:endParaRPr>
          </a:p>
        </p:txBody>
      </p:sp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80728"/>
            <a:ext cx="7992888" cy="482453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0" y="5984228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1600" dirty="0" smtClean="0"/>
              <a:t>Manufacturing’s </a:t>
            </a:r>
            <a:r>
              <a:rPr lang="en-GB" sz="1600" dirty="0" smtClean="0">
                <a:solidFill>
                  <a:srgbClr val="C00000"/>
                </a:solidFill>
              </a:rPr>
              <a:t>share in GDP fell</a:t>
            </a:r>
            <a:r>
              <a:rPr lang="en-GB" sz="1600" dirty="0" smtClean="0"/>
              <a:t> from 30% in 2001 to around 25% in 2014. </a:t>
            </a:r>
          </a:p>
          <a:p>
            <a:pPr>
              <a:buFont typeface="Arial" pitchFamily="34" charset="0"/>
              <a:buChar char="•"/>
            </a:pPr>
            <a:r>
              <a:rPr lang="en-GB" sz="1600" dirty="0" smtClean="0"/>
              <a:t>Manufacturing’s </a:t>
            </a:r>
            <a:r>
              <a:rPr lang="en-GB" sz="1600" dirty="0" smtClean="0">
                <a:solidFill>
                  <a:srgbClr val="C00000"/>
                </a:solidFill>
              </a:rPr>
              <a:t>share  in exports fell</a:t>
            </a:r>
            <a:r>
              <a:rPr lang="en-GB" sz="1600" dirty="0" smtClean="0"/>
              <a:t> from 57% in 2001 to 40% in 2014.</a:t>
            </a:r>
          </a:p>
        </p:txBody>
      </p:sp>
    </p:spTree>
    <p:extLst>
      <p:ext uri="{BB962C8B-B14F-4D97-AF65-F5344CB8AC3E}">
        <p14:creationId xmlns:p14="http://schemas.microsoft.com/office/powerpoint/2010/main" val="3879003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786874" cy="939784"/>
          </a:xfrm>
        </p:spPr>
        <p:txBody>
          <a:bodyPr>
            <a:normAutofit fontScale="90000"/>
          </a:bodyPr>
          <a:lstStyle/>
          <a:p>
            <a:pPr algn="l"/>
            <a:r>
              <a:rPr lang="en-GB" sz="4000" b="1" dirty="0" smtClean="0">
                <a:solidFill>
                  <a:srgbClr val="C00000"/>
                </a:solidFill>
              </a:rPr>
              <a:t>Post-AFC: </a:t>
            </a:r>
            <a:r>
              <a:rPr lang="en-GB" b="1" dirty="0" smtClean="0">
                <a:solidFill>
                  <a:srgbClr val="C00000"/>
                </a:solidFill>
              </a:rPr>
              <a:t/>
            </a:r>
            <a:br>
              <a:rPr lang="en-GB" b="1" dirty="0" smtClean="0">
                <a:solidFill>
                  <a:srgbClr val="C00000"/>
                </a:solidFill>
              </a:rPr>
            </a:br>
            <a:r>
              <a:rPr lang="en-GB" sz="2700" b="1" dirty="0" smtClean="0"/>
              <a:t>decline in employment growth &amp; stagnant structural changes </a:t>
            </a:r>
            <a:endParaRPr lang="en-GB" sz="2700" b="1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24" y="1428736"/>
            <a:ext cx="7429552" cy="4429156"/>
          </a:xfrm>
          <a:prstGeom prst="rect">
            <a:avLst/>
          </a:prstGeom>
          <a:noFill/>
        </p:spPr>
      </p:pic>
      <p:pic>
        <p:nvPicPr>
          <p:cNvPr id="5" name="Picture 4" descr="Western Sydney University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6286520"/>
            <a:ext cx="2276475" cy="353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3085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86874" cy="939784"/>
          </a:xfrm>
        </p:spPr>
        <p:txBody>
          <a:bodyPr>
            <a:noAutofit/>
          </a:bodyPr>
          <a:lstStyle/>
          <a:p>
            <a:r>
              <a:rPr lang="en-AU" sz="3200" b="1" dirty="0" smtClean="0">
                <a:solidFill>
                  <a:srgbClr val="C00000"/>
                </a:solidFill>
              </a:rPr>
              <a:t>Post-crisis decline in output-employment elasticity – jobless growth in key sectors</a:t>
            </a:r>
            <a:endParaRPr lang="en-AU" sz="3200" b="1" dirty="0">
              <a:solidFill>
                <a:srgbClr val="C00000"/>
              </a:solidFill>
            </a:endParaRPr>
          </a:p>
        </p:txBody>
      </p:sp>
      <p:pic>
        <p:nvPicPr>
          <p:cNvPr id="4" name="Picture 3" descr="Western Sydney University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6286520"/>
            <a:ext cx="2276475" cy="353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3951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sz="3200" b="1" dirty="0" err="1">
                <a:solidFill>
                  <a:srgbClr val="7030A0"/>
                </a:solidFill>
              </a:rPr>
              <a:t>Ch</a:t>
            </a:r>
            <a:r>
              <a:rPr lang="en-AU" sz="3200" b="1" dirty="0">
                <a:solidFill>
                  <a:srgbClr val="7030A0"/>
                </a:solidFill>
              </a:rPr>
              <a:t> 2: </a:t>
            </a:r>
            <a:r>
              <a:rPr lang="en-AU" sz="3200" b="1" dirty="0" smtClean="0">
                <a:solidFill>
                  <a:srgbClr val="7030A0"/>
                </a:solidFill>
              </a:rPr>
              <a:t>An overview of </a:t>
            </a:r>
            <a:r>
              <a:rPr lang="en-AU" sz="3200" b="1" dirty="0" smtClean="0">
                <a:solidFill>
                  <a:srgbClr val="C00000"/>
                </a:solidFill>
              </a:rPr>
              <a:t>employment </a:t>
            </a:r>
            <a:r>
              <a:rPr lang="en-AU" sz="3200" b="1" dirty="0">
                <a:solidFill>
                  <a:srgbClr val="C00000"/>
                </a:solidFill>
              </a:rPr>
              <a:t>situation</a:t>
            </a:r>
            <a:endParaRPr lang="en-AU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9376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40960" cy="1143000"/>
          </a:xfrm>
        </p:spPr>
        <p:txBody>
          <a:bodyPr>
            <a:normAutofit/>
          </a:bodyPr>
          <a:lstStyle/>
          <a:p>
            <a:pPr algn="l"/>
            <a:r>
              <a:rPr lang="en-AU" sz="3200" b="1" dirty="0" smtClean="0">
                <a:solidFill>
                  <a:srgbClr val="7030A0"/>
                </a:solidFill>
              </a:rPr>
              <a:t>From quantity </a:t>
            </a:r>
            <a:r>
              <a:rPr lang="en-AU" sz="3200" b="1" dirty="0" smtClean="0">
                <a:solidFill>
                  <a:srgbClr val="7030A0"/>
                </a:solidFill>
              </a:rPr>
              <a:t>to </a:t>
            </a:r>
            <a:r>
              <a:rPr lang="en-AU" sz="3200" b="1" dirty="0" smtClean="0">
                <a:solidFill>
                  <a:srgbClr val="7030A0"/>
                </a:solidFill>
              </a:rPr>
              <a:t>quality</a:t>
            </a:r>
            <a:endParaRPr lang="en-AU" sz="32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484784"/>
            <a:ext cx="8229600" cy="4353347"/>
          </a:xfrm>
        </p:spPr>
        <p:txBody>
          <a:bodyPr>
            <a:normAutofit/>
          </a:bodyPr>
          <a:lstStyle/>
          <a:p>
            <a:r>
              <a:rPr lang="en-AU" dirty="0" smtClean="0"/>
              <a:t>Employment </a:t>
            </a:r>
            <a:r>
              <a:rPr lang="en-AU" dirty="0" smtClean="0">
                <a:solidFill>
                  <a:srgbClr val="FF0000"/>
                </a:solidFill>
              </a:rPr>
              <a:t>quantity</a:t>
            </a:r>
          </a:p>
          <a:p>
            <a:pPr lvl="1"/>
            <a:r>
              <a:rPr lang="en-AU" dirty="0" smtClean="0"/>
              <a:t>Unemployment rate </a:t>
            </a:r>
          </a:p>
          <a:p>
            <a:pPr lvl="1"/>
            <a:endParaRPr lang="en-AU" dirty="0" smtClean="0"/>
          </a:p>
          <a:p>
            <a:r>
              <a:rPr lang="en-AU" dirty="0" smtClean="0"/>
              <a:t>Employment </a:t>
            </a:r>
            <a:r>
              <a:rPr lang="en-AU" dirty="0" smtClean="0">
                <a:solidFill>
                  <a:srgbClr val="FF0000"/>
                </a:solidFill>
              </a:rPr>
              <a:t>QUALITY</a:t>
            </a:r>
          </a:p>
          <a:p>
            <a:pPr lvl="1"/>
            <a:r>
              <a:rPr lang="en-AU" dirty="0" smtClean="0"/>
              <a:t>Formal employment (decent jobs)</a:t>
            </a:r>
          </a:p>
          <a:p>
            <a:pPr lvl="1"/>
            <a:r>
              <a:rPr lang="en-AU" dirty="0"/>
              <a:t>Under </a:t>
            </a:r>
            <a:r>
              <a:rPr lang="en-AU" dirty="0" smtClean="0"/>
              <a:t>employment</a:t>
            </a:r>
          </a:p>
          <a:p>
            <a:pPr lvl="1"/>
            <a:r>
              <a:rPr lang="en-AU" dirty="0" smtClean="0"/>
              <a:t>Real wages/earnings</a:t>
            </a:r>
          </a:p>
          <a:p>
            <a:pPr lvl="1"/>
            <a:r>
              <a:rPr lang="en-AU" dirty="0" smtClean="0"/>
              <a:t>Incidence of low pay/ wage inequality </a:t>
            </a:r>
          </a:p>
          <a:p>
            <a:pPr lvl="1"/>
            <a:endParaRPr lang="en-AU" dirty="0"/>
          </a:p>
        </p:txBody>
      </p:sp>
      <p:pic>
        <p:nvPicPr>
          <p:cNvPr id="4" name="Picture 3" descr="Western Sydney University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6286520"/>
            <a:ext cx="2276475" cy="353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0449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2800" dirty="0"/>
              <a:t>Employment and unemployment rate (%), 1990-2016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1268760"/>
            <a:ext cx="8147248" cy="4922672"/>
          </a:xfrm>
          <a:prstGeom prst="rect">
            <a:avLst/>
          </a:prstGeom>
        </p:spPr>
      </p:pic>
      <p:pic>
        <p:nvPicPr>
          <p:cNvPr id="5" name="Picture 4" descr="Western Sydney University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6286520"/>
            <a:ext cx="2276475" cy="353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4151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2400" dirty="0"/>
              <a:t>Regular employment by sector, 2001-2016 </a:t>
            </a:r>
            <a:r>
              <a:rPr lang="en-AU" sz="2400" dirty="0" smtClean="0"/>
              <a:t/>
            </a:r>
            <a:br>
              <a:rPr lang="en-AU" sz="2400" dirty="0" smtClean="0"/>
            </a:br>
            <a:r>
              <a:rPr lang="en-AU" sz="2400" dirty="0" smtClean="0"/>
              <a:t>(% </a:t>
            </a:r>
            <a:r>
              <a:rPr lang="en-AU" sz="2400" dirty="0"/>
              <a:t>of total employment)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1196752"/>
            <a:ext cx="7989333" cy="4793600"/>
          </a:xfrm>
          <a:prstGeom prst="rect">
            <a:avLst/>
          </a:prstGeom>
        </p:spPr>
      </p:pic>
      <p:pic>
        <p:nvPicPr>
          <p:cNvPr id="5" name="Picture 4" descr="Western Sydney University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6286520"/>
            <a:ext cx="2276475" cy="353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719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2400" dirty="0"/>
              <a:t>Under-employment 1990-2016 </a:t>
            </a:r>
            <a:r>
              <a:rPr lang="en-AU" sz="2400" dirty="0" smtClean="0"/>
              <a:t/>
            </a:r>
            <a:br>
              <a:rPr lang="en-AU" sz="2400" dirty="0" smtClean="0"/>
            </a:br>
            <a:r>
              <a:rPr lang="en-AU" sz="2400" dirty="0" smtClean="0"/>
              <a:t>(</a:t>
            </a:r>
            <a:r>
              <a:rPr lang="en-AU" sz="2400" dirty="0"/>
              <a:t>age 15-59, as % of total employment)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7746" y="1556792"/>
            <a:ext cx="8548507" cy="4299666"/>
          </a:xfrm>
          <a:prstGeom prst="rect">
            <a:avLst/>
          </a:prstGeom>
        </p:spPr>
      </p:pic>
      <p:pic>
        <p:nvPicPr>
          <p:cNvPr id="5" name="Picture 4" descr="Western Sydney University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6286520"/>
            <a:ext cx="2276475" cy="353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56908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AU" sz="2800" dirty="0" smtClean="0"/>
              <a:t>Low </a:t>
            </a:r>
            <a:r>
              <a:rPr lang="en-AU" sz="2800" dirty="0"/>
              <a:t>pay </a:t>
            </a:r>
            <a:r>
              <a:rPr lang="en-AU" sz="2800" dirty="0" smtClean="0"/>
              <a:t>incidence</a:t>
            </a:r>
            <a:endParaRPr lang="en-AU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3568" y="1124744"/>
            <a:ext cx="7560839" cy="4741885"/>
          </a:xfrm>
          <a:prstGeom prst="rect">
            <a:avLst/>
          </a:prstGeom>
        </p:spPr>
      </p:pic>
      <p:pic>
        <p:nvPicPr>
          <p:cNvPr id="5" name="Picture 4" descr="Western Sydney University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6286520"/>
            <a:ext cx="2276475" cy="353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7688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457200" lvl="0" indent="-457200">
              <a:spcBef>
                <a:spcPct val="20000"/>
              </a:spcBef>
              <a:spcAft>
                <a:spcPts val="600"/>
              </a:spcAft>
            </a:pPr>
            <a:r>
              <a:rPr lang="en-AU" sz="2600" b="1" dirty="0" err="1" smtClean="0">
                <a:solidFill>
                  <a:srgbClr val="7030A0"/>
                </a:solidFill>
                <a:ea typeface="+mn-ea"/>
                <a:cs typeface="+mn-cs"/>
              </a:rPr>
              <a:t>Ch</a:t>
            </a:r>
            <a:r>
              <a:rPr lang="en-AU" sz="2600" b="1" dirty="0" smtClean="0">
                <a:solidFill>
                  <a:srgbClr val="7030A0"/>
                </a:solidFill>
                <a:ea typeface="+mn-ea"/>
                <a:cs typeface="+mn-cs"/>
              </a:rPr>
              <a:t> 3: </a:t>
            </a:r>
            <a:r>
              <a:rPr lang="en-AU" sz="2600" b="1" dirty="0" smtClean="0">
                <a:solidFill>
                  <a:srgbClr val="C00000"/>
                </a:solidFill>
                <a:ea typeface="+mn-ea"/>
                <a:cs typeface="+mn-cs"/>
              </a:rPr>
              <a:t>Earnings</a:t>
            </a:r>
            <a:r>
              <a:rPr lang="en-AU" sz="2600" b="1" dirty="0">
                <a:solidFill>
                  <a:srgbClr val="C00000"/>
                </a:solidFill>
                <a:ea typeface="+mn-ea"/>
                <a:cs typeface="+mn-cs"/>
              </a:rPr>
              <a:t>, productivity and inequality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9293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2800" b="1" dirty="0">
                <a:solidFill>
                  <a:srgbClr val="C00000"/>
                </a:solidFill>
              </a:rPr>
              <a:t>Labour productivity and real earnings, 2001-2016 (2001=100)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782" y="1772816"/>
            <a:ext cx="8635587" cy="3528392"/>
          </a:xfrm>
          <a:prstGeom prst="rect">
            <a:avLst/>
          </a:prstGeom>
        </p:spPr>
      </p:pic>
      <p:pic>
        <p:nvPicPr>
          <p:cNvPr id="5" name="Picture 4" descr="Western Sydney University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528" y="6093296"/>
            <a:ext cx="2276475" cy="353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6730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rmAutofit/>
          </a:bodyPr>
          <a:lstStyle/>
          <a:p>
            <a:r>
              <a:rPr lang="en-AU" sz="2800" b="1" dirty="0" smtClean="0">
                <a:solidFill>
                  <a:srgbClr val="C00000"/>
                </a:solidFill>
              </a:rPr>
              <a:t>Wage earnings lagging behind productivity 2001-2016</a:t>
            </a:r>
            <a:endParaRPr lang="en-AU" sz="2800" b="1" dirty="0">
              <a:solidFill>
                <a:srgbClr val="C0000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96752"/>
            <a:ext cx="8003728" cy="4804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 descr="Western Sydney University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6357958"/>
            <a:ext cx="2276475" cy="353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8590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2800" b="1" dirty="0">
                <a:solidFill>
                  <a:srgbClr val="C00000"/>
                </a:solidFill>
              </a:rPr>
              <a:t>Gini index of earnings and consumption expenditure, 1990-2016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8628" y="1403958"/>
            <a:ext cx="7509130" cy="4787519"/>
          </a:xfrm>
          <a:prstGeom prst="rect">
            <a:avLst/>
          </a:prstGeom>
        </p:spPr>
      </p:pic>
      <p:pic>
        <p:nvPicPr>
          <p:cNvPr id="5" name="Picture 4" descr="Western Sydney University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6286520"/>
            <a:ext cx="2276475" cy="353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8174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sz="2600" b="1" dirty="0" err="1">
                <a:solidFill>
                  <a:srgbClr val="7030A0"/>
                </a:solidFill>
              </a:rPr>
              <a:t>Ch</a:t>
            </a:r>
            <a:r>
              <a:rPr lang="en-AU" sz="2600" b="1" dirty="0">
                <a:solidFill>
                  <a:srgbClr val="7030A0"/>
                </a:solidFill>
              </a:rPr>
              <a:t> 4: Wages, employment, productivity in the </a:t>
            </a:r>
            <a:r>
              <a:rPr lang="en-AU" sz="2600" b="1" dirty="0">
                <a:solidFill>
                  <a:srgbClr val="C00000"/>
                </a:solidFill>
              </a:rPr>
              <a:t>manufacturing</a:t>
            </a:r>
            <a:r>
              <a:rPr lang="en-AU" sz="2600" b="1" dirty="0">
                <a:solidFill>
                  <a:srgbClr val="7030A0"/>
                </a:solidFill>
              </a:rPr>
              <a:t> sector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8849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en-AU" sz="3600" dirty="0"/>
              <a:t>Productivity trend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4009" y="1484784"/>
            <a:ext cx="8507204" cy="4608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28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634082"/>
          </a:xfrm>
        </p:spPr>
        <p:txBody>
          <a:bodyPr>
            <a:normAutofit fontScale="90000"/>
          </a:bodyPr>
          <a:lstStyle/>
          <a:p>
            <a:pPr algn="l"/>
            <a:r>
              <a:rPr lang="en-AU" sz="2000" dirty="0" smtClean="0"/>
              <a:t/>
            </a:r>
            <a:br>
              <a:rPr lang="en-AU" sz="2000" dirty="0" smtClean="0"/>
            </a:br>
            <a:r>
              <a:rPr lang="en-AU" sz="2000" b="1" dirty="0"/>
              <a:t/>
            </a:r>
            <a:br>
              <a:rPr lang="en-AU" sz="2000" b="1" dirty="0"/>
            </a:br>
            <a:r>
              <a:rPr lang="en-AU" sz="2000" b="1" dirty="0" smtClean="0"/>
              <a:t/>
            </a:r>
            <a:br>
              <a:rPr lang="en-AU" sz="2000" b="1" dirty="0" smtClean="0"/>
            </a:br>
            <a:r>
              <a:rPr lang="en-AU" sz="2000" b="1" dirty="0" smtClean="0"/>
              <a:t>Productivity </a:t>
            </a:r>
            <a:r>
              <a:rPr lang="en-AU" sz="2000" b="1" dirty="0"/>
              <a:t>trend </a:t>
            </a:r>
            <a:r>
              <a:rPr lang="en-AU" sz="2000" b="1" dirty="0" smtClean="0"/>
              <a:t>                                              </a:t>
            </a:r>
            <a:r>
              <a:rPr lang="en-AU" sz="2000" b="1" dirty="0" smtClean="0"/>
              <a:t>    Wage-productivity </a:t>
            </a:r>
            <a:r>
              <a:rPr lang="en-AU" sz="2000" b="1" dirty="0" smtClean="0"/>
              <a:t>ratio</a:t>
            </a:r>
            <a:endParaRPr lang="en-AU" sz="2000" b="1" dirty="0"/>
          </a:p>
        </p:txBody>
      </p:sp>
      <p:pic>
        <p:nvPicPr>
          <p:cNvPr id="5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1916832"/>
            <a:ext cx="4789969" cy="2594815"/>
          </a:xfrm>
          <a:prstGeom prst="rect">
            <a:avLst/>
          </a:prstGeom>
        </p:spPr>
      </p:pic>
      <p:pic>
        <p:nvPicPr>
          <p:cNvPr id="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794" y="1916831"/>
            <a:ext cx="4678207" cy="280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113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457200" lvl="0" indent="-457200">
              <a:spcBef>
                <a:spcPct val="20000"/>
              </a:spcBef>
              <a:spcAft>
                <a:spcPts val="600"/>
              </a:spcAft>
            </a:pPr>
            <a:r>
              <a:rPr lang="en-AU" sz="2600" b="1" dirty="0" err="1" smtClean="0">
                <a:solidFill>
                  <a:srgbClr val="7030A0"/>
                </a:solidFill>
                <a:ea typeface="+mn-ea"/>
                <a:cs typeface="+mn-cs"/>
              </a:rPr>
              <a:t>Ch</a:t>
            </a:r>
            <a:r>
              <a:rPr lang="en-AU" sz="2600" b="1" dirty="0" smtClean="0">
                <a:solidFill>
                  <a:srgbClr val="7030A0"/>
                </a:solidFill>
                <a:ea typeface="+mn-ea"/>
                <a:cs typeface="+mn-cs"/>
              </a:rPr>
              <a:t> 5: </a:t>
            </a:r>
            <a:r>
              <a:rPr lang="en-AU" sz="2600" b="1" dirty="0" smtClean="0">
                <a:solidFill>
                  <a:srgbClr val="C00000"/>
                </a:solidFill>
                <a:ea typeface="+mn-ea"/>
                <a:cs typeface="+mn-cs"/>
              </a:rPr>
              <a:t>Determinants</a:t>
            </a:r>
            <a:r>
              <a:rPr lang="en-AU" sz="2600" b="1" dirty="0" smtClean="0">
                <a:solidFill>
                  <a:srgbClr val="7030A0"/>
                </a:solidFill>
                <a:ea typeface="+mn-ea"/>
                <a:cs typeface="+mn-cs"/>
              </a:rPr>
              <a:t> </a:t>
            </a:r>
            <a:r>
              <a:rPr lang="en-AU" sz="2600" b="1" dirty="0">
                <a:solidFill>
                  <a:srgbClr val="7030A0"/>
                </a:solidFill>
                <a:ea typeface="+mn-ea"/>
                <a:cs typeface="+mn-cs"/>
              </a:rPr>
              <a:t>of employment, wage and </a:t>
            </a:r>
            <a:r>
              <a:rPr lang="en-AU" sz="2600" b="1" dirty="0" smtClean="0">
                <a:solidFill>
                  <a:srgbClr val="7030A0"/>
                </a:solidFill>
                <a:ea typeface="+mn-ea"/>
                <a:cs typeface="+mn-cs"/>
              </a:rPr>
              <a:t>productivity</a:t>
            </a:r>
            <a:endParaRPr lang="en-AU" b="1" dirty="0">
              <a:solidFill>
                <a:srgbClr val="7030A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7939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AU" sz="3600" b="1" dirty="0" smtClean="0">
                <a:solidFill>
                  <a:srgbClr val="7030A0"/>
                </a:solidFill>
              </a:rPr>
              <a:t>Key findings</a:t>
            </a:r>
            <a:endParaRPr lang="en-AU" sz="36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AU" sz="2800" dirty="0" smtClean="0">
                <a:solidFill>
                  <a:srgbClr val="C00000"/>
                </a:solidFill>
              </a:rPr>
              <a:t>Productivity</a:t>
            </a:r>
            <a:r>
              <a:rPr lang="en-AU" sz="2800" dirty="0" smtClean="0"/>
              <a:t> is the most important determinant of  real wage (manufacturing); next is </a:t>
            </a:r>
            <a:r>
              <a:rPr lang="en-AU" sz="2800" dirty="0" smtClean="0">
                <a:solidFill>
                  <a:srgbClr val="C00000"/>
                </a:solidFill>
              </a:rPr>
              <a:t>capital intensity</a:t>
            </a:r>
            <a:r>
              <a:rPr lang="en-AU" sz="2800" dirty="0" smtClean="0"/>
              <a:t>.</a:t>
            </a:r>
          </a:p>
          <a:p>
            <a:pPr lvl="1">
              <a:spcAft>
                <a:spcPts val="1200"/>
              </a:spcAft>
            </a:pPr>
            <a:r>
              <a:rPr lang="en-AU" sz="2400" dirty="0" smtClean="0">
                <a:solidFill>
                  <a:srgbClr val="C00000"/>
                </a:solidFill>
              </a:rPr>
              <a:t>No </a:t>
            </a:r>
            <a:r>
              <a:rPr lang="en-AU" sz="2400" dirty="0">
                <a:solidFill>
                  <a:srgbClr val="C00000"/>
                </a:solidFill>
              </a:rPr>
              <a:t>significant </a:t>
            </a:r>
            <a:r>
              <a:rPr lang="en-AU" sz="2400" dirty="0" smtClean="0"/>
              <a:t>effect of </a:t>
            </a:r>
            <a:r>
              <a:rPr lang="en-AU" sz="2400" u="sng" dirty="0" smtClean="0"/>
              <a:t>export orientation </a:t>
            </a:r>
            <a:r>
              <a:rPr lang="en-AU" sz="2400" dirty="0" smtClean="0"/>
              <a:t>and </a:t>
            </a:r>
            <a:r>
              <a:rPr lang="en-AU" sz="2400" u="sng" dirty="0" smtClean="0"/>
              <a:t>foreign ownership</a:t>
            </a:r>
            <a:r>
              <a:rPr lang="en-AU" sz="2400" dirty="0" smtClean="0"/>
              <a:t> on productivity </a:t>
            </a:r>
          </a:p>
          <a:p>
            <a:pPr lvl="1">
              <a:spcAft>
                <a:spcPts val="1200"/>
              </a:spcAft>
            </a:pPr>
            <a:endParaRPr lang="en-AU" sz="800" dirty="0" smtClean="0"/>
          </a:p>
          <a:p>
            <a:pPr>
              <a:spcAft>
                <a:spcPts val="1200"/>
              </a:spcAft>
            </a:pPr>
            <a:r>
              <a:rPr lang="en-AU" sz="2800" dirty="0" smtClean="0"/>
              <a:t>Productivity, wages and employment </a:t>
            </a:r>
            <a:r>
              <a:rPr lang="en-AU" sz="2800" dirty="0" smtClean="0">
                <a:solidFill>
                  <a:srgbClr val="C00000"/>
                </a:solidFill>
              </a:rPr>
              <a:t>move together</a:t>
            </a:r>
          </a:p>
          <a:p>
            <a:pPr>
              <a:spcAft>
                <a:spcPts val="1200"/>
              </a:spcAft>
            </a:pPr>
            <a:r>
              <a:rPr lang="en-AU" sz="2800" dirty="0" smtClean="0"/>
              <a:t>This ideal scenario found in the </a:t>
            </a:r>
            <a:r>
              <a:rPr lang="en-AU" sz="2800" dirty="0" smtClean="0">
                <a:solidFill>
                  <a:srgbClr val="C00000"/>
                </a:solidFill>
              </a:rPr>
              <a:t>large-medium manufacturing sector</a:t>
            </a:r>
          </a:p>
          <a:p>
            <a:pPr>
              <a:spcAft>
                <a:spcPts val="1200"/>
              </a:spcAft>
            </a:pP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265075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marL="457200" lvl="0" indent="-457200">
              <a:spcBef>
                <a:spcPct val="20000"/>
              </a:spcBef>
              <a:spcAft>
                <a:spcPts val="600"/>
              </a:spcAft>
            </a:pPr>
            <a:r>
              <a:rPr lang="en-AU" sz="2600" b="1" dirty="0" err="1" smtClean="0">
                <a:solidFill>
                  <a:srgbClr val="7030A0"/>
                </a:solidFill>
                <a:ea typeface="+mn-ea"/>
                <a:cs typeface="+mn-cs"/>
              </a:rPr>
              <a:t>Ch</a:t>
            </a:r>
            <a:r>
              <a:rPr lang="en-AU" sz="2600" b="1" dirty="0" smtClean="0">
                <a:solidFill>
                  <a:srgbClr val="7030A0"/>
                </a:solidFill>
                <a:ea typeface="+mn-ea"/>
                <a:cs typeface="+mn-cs"/>
              </a:rPr>
              <a:t> 6: Inequality</a:t>
            </a:r>
            <a:r>
              <a:rPr lang="en-AU" sz="2600" b="1" dirty="0">
                <a:solidFill>
                  <a:srgbClr val="7030A0"/>
                </a:solidFill>
                <a:ea typeface="+mn-ea"/>
                <a:cs typeface="+mn-cs"/>
              </a:rPr>
              <a:t>, employment and manufacturing: </a:t>
            </a:r>
            <a:r>
              <a:rPr lang="en-AU" sz="2600" b="1" dirty="0">
                <a:solidFill>
                  <a:srgbClr val="C00000"/>
                </a:solidFill>
                <a:ea typeface="+mn-ea"/>
                <a:cs typeface="+mn-cs"/>
              </a:rPr>
              <a:t>Spatial </a:t>
            </a:r>
            <a:r>
              <a:rPr lang="en-AU" sz="2600" b="1" dirty="0" smtClean="0">
                <a:solidFill>
                  <a:srgbClr val="C00000"/>
                </a:solidFill>
                <a:ea typeface="+mn-ea"/>
                <a:cs typeface="+mn-cs"/>
              </a:rPr>
              <a:t>dimensions</a:t>
            </a:r>
            <a:endParaRPr lang="en-AU" b="1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8695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2400" dirty="0"/>
              <a:t>Shares of manufacturing in provincial </a:t>
            </a:r>
            <a:r>
              <a:rPr lang="en-AU" sz="2400" dirty="0" smtClean="0"/>
              <a:t>RGDP </a:t>
            </a:r>
            <a:endParaRPr lang="en-AU" sz="2400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9144000" cy="43204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2965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sz="2800" dirty="0">
                <a:latin typeface="Times New Roman"/>
                <a:ea typeface="Times New Roman"/>
                <a:cs typeface="Times New Roman"/>
              </a:rPr>
              <a:t>Wage-earning across provinces, 2015 (IDR 000/month) </a:t>
            </a:r>
            <a:endParaRPr lang="en-AU" sz="2800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16832"/>
            <a:ext cx="8496943" cy="38164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25651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3200" b="1" dirty="0" smtClean="0">
                <a:solidFill>
                  <a:srgbClr val="7030A0"/>
                </a:solidFill>
              </a:rPr>
              <a:t>Manufacturing is the key</a:t>
            </a:r>
            <a:endParaRPr lang="en-AU" sz="3200" b="1" dirty="0">
              <a:solidFill>
                <a:srgbClr val="7030A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AU" dirty="0" smtClean="0">
                <a:solidFill>
                  <a:srgbClr val="C00000"/>
                </a:solidFill>
              </a:rPr>
              <a:t>MNF slows inequality</a:t>
            </a:r>
            <a:endParaRPr lang="en-AU" dirty="0">
              <a:solidFill>
                <a:srgbClr val="C00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AU" dirty="0" smtClean="0">
                <a:solidFill>
                  <a:srgbClr val="C00000"/>
                </a:solidFill>
              </a:rPr>
              <a:t>     MNF improves emp. quality</a:t>
            </a:r>
            <a:endParaRPr lang="en-AU" dirty="0">
              <a:solidFill>
                <a:srgbClr val="C00000"/>
              </a:solidFill>
            </a:endParaRPr>
          </a:p>
        </p:txBody>
      </p:sp>
      <p:pic>
        <p:nvPicPr>
          <p:cNvPr id="7" name="Content Placeholder 6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420888"/>
            <a:ext cx="4392488" cy="3240360"/>
          </a:xfrm>
          <a:prstGeom prst="rect">
            <a:avLst/>
          </a:prstGeom>
          <a:noFill/>
        </p:spPr>
      </p:pic>
      <p:pic>
        <p:nvPicPr>
          <p:cNvPr id="8" name="Content Placeholder 7"/>
          <p:cNvPicPr>
            <a:picLocks noGrp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3" y="2420888"/>
            <a:ext cx="4464496" cy="33843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313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457200" lvl="0" indent="-457200">
              <a:spcBef>
                <a:spcPct val="20000"/>
              </a:spcBef>
              <a:spcAft>
                <a:spcPts val="600"/>
              </a:spcAft>
            </a:pPr>
            <a:r>
              <a:rPr lang="en-AU" sz="2600" b="1" dirty="0" err="1" smtClean="0">
                <a:solidFill>
                  <a:srgbClr val="7030A0"/>
                </a:solidFill>
                <a:ea typeface="+mn-ea"/>
                <a:cs typeface="+mn-cs"/>
              </a:rPr>
              <a:t>Ch</a:t>
            </a:r>
            <a:r>
              <a:rPr lang="en-AU" sz="2600" b="1" dirty="0" smtClean="0">
                <a:solidFill>
                  <a:srgbClr val="7030A0"/>
                </a:solidFill>
                <a:ea typeface="+mn-ea"/>
                <a:cs typeface="+mn-cs"/>
              </a:rPr>
              <a:t> 7: Policy </a:t>
            </a:r>
            <a:r>
              <a:rPr lang="en-AU" sz="2600" b="1" dirty="0">
                <a:solidFill>
                  <a:srgbClr val="7030A0"/>
                </a:solidFill>
                <a:ea typeface="+mn-ea"/>
                <a:cs typeface="+mn-cs"/>
              </a:rPr>
              <a:t>perspectives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1776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AU" sz="4000" b="1" dirty="0" smtClean="0">
                <a:solidFill>
                  <a:srgbClr val="C00000"/>
                </a:solidFill>
              </a:rPr>
              <a:t>THREE inter-related challenges</a:t>
            </a:r>
            <a:endParaRPr lang="en-AU" sz="40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AU" sz="2400" dirty="0" smtClean="0"/>
              <a:t>Premature de-industrialisation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AU" sz="2400" dirty="0" smtClean="0"/>
              <a:t>Stalled structural changes – persistence of informality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AU" sz="2400" dirty="0" smtClean="0"/>
              <a:t>Rising inequality 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endParaRPr lang="en-AU" sz="2400" dirty="0"/>
          </a:p>
          <a:p>
            <a:pPr marL="0" indent="0">
              <a:spcAft>
                <a:spcPts val="1200"/>
              </a:spcAft>
              <a:buNone/>
            </a:pPr>
            <a:r>
              <a:rPr lang="en-AU" sz="2400" b="1" dirty="0" smtClean="0">
                <a:solidFill>
                  <a:srgbClr val="7030A0"/>
                </a:solidFill>
              </a:rPr>
              <a:t>Different context</a:t>
            </a:r>
          </a:p>
          <a:p>
            <a:pPr>
              <a:spcAft>
                <a:spcPts val="600"/>
              </a:spcAft>
            </a:pPr>
            <a:r>
              <a:rPr lang="en-AU" sz="2400" dirty="0" smtClean="0"/>
              <a:t>Democratic polity </a:t>
            </a:r>
          </a:p>
          <a:p>
            <a:pPr>
              <a:spcAft>
                <a:spcPts val="600"/>
              </a:spcAft>
            </a:pPr>
            <a:r>
              <a:rPr lang="en-AU" sz="2400" dirty="0" smtClean="0"/>
              <a:t>Decentralised governance</a:t>
            </a:r>
          </a:p>
          <a:p>
            <a:pPr>
              <a:spcAft>
                <a:spcPts val="1200"/>
              </a:spcAft>
            </a:pPr>
            <a:r>
              <a:rPr lang="en-AU" sz="2400" dirty="0" smtClean="0"/>
              <a:t>Uncertain global economy 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546485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AU" sz="3200" b="1" dirty="0" smtClean="0">
                <a:solidFill>
                  <a:srgbClr val="7030A0"/>
                </a:solidFill>
              </a:rPr>
              <a:t>Diversity </a:t>
            </a:r>
            <a:r>
              <a:rPr lang="en-AU" sz="3200" b="1" dirty="0" smtClean="0">
                <a:solidFill>
                  <a:srgbClr val="7030A0"/>
                </a:solidFill>
              </a:rPr>
              <a:t>for internal dynamism</a:t>
            </a:r>
            <a:endParaRPr lang="en-AU" sz="32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3096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AU" sz="2400" dirty="0"/>
              <a:t>The diversity of Indonesia’s regions in terms of stages of socio-economic development and resource endowments is an asset as they should </a:t>
            </a:r>
            <a:r>
              <a:rPr lang="en-AU" sz="2400" b="1" u="sng" dirty="0">
                <a:solidFill>
                  <a:srgbClr val="C00000"/>
                </a:solidFill>
              </a:rPr>
              <a:t>complement each other in creating internal dynamism</a:t>
            </a:r>
            <a:r>
              <a:rPr lang="en-AU" sz="2400" dirty="0"/>
              <a:t> to expand domestic market and flexibility to compete internationally</a:t>
            </a:r>
            <a:r>
              <a:rPr lang="en-AU" sz="2400" dirty="0" smtClean="0"/>
              <a:t>.</a:t>
            </a:r>
          </a:p>
          <a:p>
            <a:pPr>
              <a:spcAft>
                <a:spcPts val="1200"/>
              </a:spcAft>
            </a:pPr>
            <a:r>
              <a:rPr lang="en-AU" sz="2400" dirty="0"/>
              <a:t>Diversity in regional minimum wages is critical in facilitating industrial relocation in line with regional comparative advantage. </a:t>
            </a:r>
            <a:endParaRPr lang="en-AU" sz="2400" dirty="0" smtClean="0"/>
          </a:p>
          <a:p>
            <a:pPr>
              <a:spcAft>
                <a:spcPts val="1200"/>
              </a:spcAft>
            </a:pPr>
            <a:r>
              <a:rPr lang="en-AU" sz="2400" dirty="0" smtClean="0"/>
              <a:t>Strong forward and backward linkage (across sectors and between regions)</a:t>
            </a:r>
            <a:endParaRPr lang="en-AU" sz="2400" dirty="0"/>
          </a:p>
          <a:p>
            <a:pPr>
              <a:spcAft>
                <a:spcPts val="1200"/>
              </a:spcAft>
            </a:pPr>
            <a:endParaRPr lang="en-AU" sz="2400" dirty="0"/>
          </a:p>
        </p:txBody>
      </p:sp>
      <p:pic>
        <p:nvPicPr>
          <p:cNvPr id="4" name="Picture 3" descr="Western Sydney University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6286520"/>
            <a:ext cx="2276475" cy="353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1263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AU" sz="3200" b="1" dirty="0" smtClean="0">
                <a:solidFill>
                  <a:srgbClr val="7030A0"/>
                </a:solidFill>
              </a:rPr>
              <a:t>Minimum </a:t>
            </a:r>
            <a:r>
              <a:rPr lang="en-AU" sz="3200" b="1" dirty="0" smtClean="0">
                <a:solidFill>
                  <a:srgbClr val="7030A0"/>
                </a:solidFill>
              </a:rPr>
              <a:t>wage policies</a:t>
            </a:r>
            <a:endParaRPr lang="en-AU" sz="32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330824" cy="4565104"/>
          </a:xfrm>
        </p:spPr>
        <p:txBody>
          <a:bodyPr>
            <a:normAutofit fontScale="85000" lnSpcReduction="20000"/>
          </a:bodyPr>
          <a:lstStyle/>
          <a:p>
            <a:r>
              <a:rPr lang="en-AU" dirty="0" smtClean="0"/>
              <a:t>Variation across provinces (potential for internal flying geese) </a:t>
            </a:r>
          </a:p>
          <a:p>
            <a:endParaRPr lang="en-AU" dirty="0" smtClean="0"/>
          </a:p>
          <a:p>
            <a:r>
              <a:rPr lang="en-AU" dirty="0" smtClean="0"/>
              <a:t>Low compliance </a:t>
            </a:r>
          </a:p>
          <a:p>
            <a:endParaRPr lang="en-AU" dirty="0" smtClean="0"/>
          </a:p>
          <a:p>
            <a:r>
              <a:rPr lang="en-AU" dirty="0" smtClean="0"/>
              <a:t>Wage-earnings </a:t>
            </a:r>
            <a:r>
              <a:rPr lang="en-AU" dirty="0"/>
              <a:t>inequality declines with the increase in the minimum wage compliance rate, as this improves labour’s bargaining power.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032" y="1600200"/>
            <a:ext cx="3672408" cy="4790098"/>
          </a:xfrm>
          <a:prstGeom prst="rect">
            <a:avLst/>
          </a:prstGeom>
        </p:spPr>
      </p:pic>
      <p:pic>
        <p:nvPicPr>
          <p:cNvPr id="5" name="Picture 4" descr="Western Sydney University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6286520"/>
            <a:ext cx="2276475" cy="353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2973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2800" dirty="0"/>
              <a:t>Provincial minimum wage (IDR per month), 2015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7154" y="2060848"/>
            <a:ext cx="8660072" cy="4392488"/>
          </a:xfrm>
          <a:prstGeom prst="rect">
            <a:avLst/>
          </a:prstGeom>
        </p:spPr>
      </p:pic>
      <p:pic>
        <p:nvPicPr>
          <p:cNvPr id="5" name="Picture 4" descr="Western Sydney University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6286520"/>
            <a:ext cx="2276475" cy="353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5037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rmAutofit/>
          </a:bodyPr>
          <a:lstStyle/>
          <a:p>
            <a:r>
              <a:rPr lang="en-AU" sz="2400" dirty="0"/>
              <a:t>Percentage of workers earning </a:t>
            </a:r>
            <a:r>
              <a:rPr lang="en-AU" sz="2400" u="sng" dirty="0">
                <a:solidFill>
                  <a:srgbClr val="C00000"/>
                </a:solidFill>
              </a:rPr>
              <a:t>less than </a:t>
            </a:r>
            <a:r>
              <a:rPr lang="en-AU" sz="2400" dirty="0"/>
              <a:t>provincial minimum </a:t>
            </a:r>
            <a:r>
              <a:rPr lang="en-AU" sz="2400" dirty="0" smtClean="0"/>
              <a:t>wages</a:t>
            </a:r>
            <a:endParaRPr lang="en-AU" sz="2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5082" y="1417638"/>
            <a:ext cx="7893835" cy="4733953"/>
          </a:xfrm>
          <a:prstGeom prst="rect">
            <a:avLst/>
          </a:prstGeom>
        </p:spPr>
      </p:pic>
      <p:pic>
        <p:nvPicPr>
          <p:cNvPr id="5" name="Picture 4" descr="Western Sydney University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6286520"/>
            <a:ext cx="2276475" cy="353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80431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2400" dirty="0" smtClean="0"/>
              <a:t>Minimum wage compliance and inequality </a:t>
            </a:r>
            <a:endParaRPr lang="en-AU" sz="2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1972" y="1268760"/>
            <a:ext cx="8140056" cy="4886758"/>
          </a:xfrm>
          <a:prstGeom prst="rect">
            <a:avLst/>
          </a:prstGeom>
        </p:spPr>
      </p:pic>
      <p:pic>
        <p:nvPicPr>
          <p:cNvPr id="5" name="Picture 4" descr="Western Sydney University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6286520"/>
            <a:ext cx="2276475" cy="353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75099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06090"/>
          </a:xfrm>
        </p:spPr>
        <p:txBody>
          <a:bodyPr>
            <a:normAutofit/>
          </a:bodyPr>
          <a:lstStyle/>
          <a:p>
            <a:r>
              <a:rPr lang="en-AU" sz="4000" b="1" dirty="0" smtClean="0">
                <a:solidFill>
                  <a:srgbClr val="C00000"/>
                </a:solidFill>
              </a:rPr>
              <a:t>Key </a:t>
            </a:r>
            <a:r>
              <a:rPr lang="en-AU" sz="4000" b="1" dirty="0">
                <a:solidFill>
                  <a:srgbClr val="C00000"/>
                </a:solidFill>
              </a:rPr>
              <a:t>policy messages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877" y="1052736"/>
            <a:ext cx="8229600" cy="5112568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arenR"/>
            </a:pPr>
            <a:r>
              <a:rPr lang="en-AU" dirty="0" smtClean="0"/>
              <a:t>The </a:t>
            </a:r>
            <a:r>
              <a:rPr lang="en-AU" dirty="0"/>
              <a:t>policy framework to achieve </a:t>
            </a:r>
            <a:r>
              <a:rPr lang="en-AU" dirty="0" smtClean="0"/>
              <a:t>“</a:t>
            </a:r>
            <a:r>
              <a:rPr lang="en-AU" dirty="0" err="1" smtClean="0"/>
              <a:t>pekerjaan</a:t>
            </a:r>
            <a:r>
              <a:rPr lang="en-AU" dirty="0" smtClean="0"/>
              <a:t> </a:t>
            </a:r>
            <a:r>
              <a:rPr lang="en-AU" dirty="0" err="1" smtClean="0"/>
              <a:t>dan</a:t>
            </a:r>
            <a:r>
              <a:rPr lang="en-AU" dirty="0" smtClean="0"/>
              <a:t> </a:t>
            </a:r>
            <a:r>
              <a:rPr lang="en-AU" dirty="0" err="1" smtClean="0"/>
              <a:t>penghidupan</a:t>
            </a:r>
            <a:r>
              <a:rPr lang="en-AU" dirty="0" smtClean="0"/>
              <a:t> </a:t>
            </a:r>
            <a:r>
              <a:rPr lang="en-AU" dirty="0"/>
              <a:t>yang </a:t>
            </a:r>
            <a:r>
              <a:rPr lang="en-AU" dirty="0" err="1"/>
              <a:t>layak</a:t>
            </a:r>
            <a:r>
              <a:rPr lang="en-AU" dirty="0"/>
              <a:t> </a:t>
            </a:r>
            <a:r>
              <a:rPr lang="en-AU" dirty="0" err="1"/>
              <a:t>bagi</a:t>
            </a:r>
            <a:r>
              <a:rPr lang="en-AU" dirty="0"/>
              <a:t> </a:t>
            </a:r>
            <a:r>
              <a:rPr lang="en-AU" dirty="0" err="1" smtClean="0"/>
              <a:t>kemanusiaan</a:t>
            </a:r>
            <a:r>
              <a:rPr lang="en-AU" dirty="0" smtClean="0"/>
              <a:t>” (article 27, UUD 1945), </a:t>
            </a:r>
            <a:r>
              <a:rPr lang="en-AU" dirty="0"/>
              <a:t>should emphasise improving </a:t>
            </a:r>
            <a:r>
              <a:rPr lang="en-AU" b="1" u="sng" dirty="0">
                <a:solidFill>
                  <a:srgbClr val="C00000"/>
                </a:solidFill>
              </a:rPr>
              <a:t>employment quality</a:t>
            </a:r>
            <a:r>
              <a:rPr lang="en-AU" b="1" dirty="0">
                <a:solidFill>
                  <a:srgbClr val="C00000"/>
                </a:solidFill>
              </a:rPr>
              <a:t> </a:t>
            </a:r>
            <a:r>
              <a:rPr lang="en-AU" dirty="0"/>
              <a:t>instead of quantity. </a:t>
            </a:r>
            <a:endParaRPr lang="en-AU" dirty="0" smtClean="0"/>
          </a:p>
          <a:p>
            <a:pPr marL="514350" indent="-514350">
              <a:spcAft>
                <a:spcPts val="1200"/>
              </a:spcAft>
              <a:buFont typeface="+mj-lt"/>
              <a:buAutoNum type="arabicParenR"/>
            </a:pPr>
            <a:r>
              <a:rPr lang="en-AU" b="1" u="sng" dirty="0" smtClean="0">
                <a:solidFill>
                  <a:srgbClr val="C00000"/>
                </a:solidFill>
              </a:rPr>
              <a:t>Minimum </a:t>
            </a:r>
            <a:r>
              <a:rPr lang="en-AU" b="1" u="sng" dirty="0">
                <a:solidFill>
                  <a:srgbClr val="C00000"/>
                </a:solidFill>
              </a:rPr>
              <a:t>wage policies</a:t>
            </a:r>
            <a:r>
              <a:rPr lang="en-AU" dirty="0"/>
              <a:t> can play a useful role in addressing the rising inequality trend by reversing the widening gap between productivity and </a:t>
            </a:r>
            <a:r>
              <a:rPr lang="en-AU" dirty="0" smtClean="0"/>
              <a:t>wage-earnings, in turn tackle inequality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arenR"/>
            </a:pPr>
            <a:r>
              <a:rPr lang="en-AU" dirty="0" smtClean="0"/>
              <a:t>The </a:t>
            </a:r>
            <a:r>
              <a:rPr lang="en-AU" dirty="0"/>
              <a:t>dynamic and modern manufacturing sector, represented by the </a:t>
            </a:r>
            <a:r>
              <a:rPr lang="en-AU" b="1" u="sng" dirty="0">
                <a:solidFill>
                  <a:srgbClr val="C00000"/>
                </a:solidFill>
              </a:rPr>
              <a:t>large and medium establishments</a:t>
            </a:r>
            <a:r>
              <a:rPr lang="en-AU" dirty="0"/>
              <a:t>, provides an ideal platform for enhancing formal employment and re-aligning productivity and wages. </a:t>
            </a:r>
            <a:endParaRPr lang="en-AU" dirty="0" smtClean="0"/>
          </a:p>
          <a:p>
            <a:pPr marL="514350" indent="-514350">
              <a:spcAft>
                <a:spcPts val="1200"/>
              </a:spcAft>
              <a:buFont typeface="+mj-lt"/>
              <a:buAutoNum type="arabicParenR"/>
            </a:pPr>
            <a:r>
              <a:rPr lang="en-AU" dirty="0" smtClean="0"/>
              <a:t>The </a:t>
            </a:r>
            <a:r>
              <a:rPr lang="en-AU" dirty="0"/>
              <a:t>diversity of Indonesia’s regions in terms of stages of socio-economic development and resource endowments is an asset as they should </a:t>
            </a:r>
            <a:r>
              <a:rPr lang="en-AU" b="1" u="sng" dirty="0">
                <a:solidFill>
                  <a:srgbClr val="C00000"/>
                </a:solidFill>
              </a:rPr>
              <a:t>complement each other in creating internal dynamism</a:t>
            </a:r>
            <a:r>
              <a:rPr lang="en-AU" dirty="0"/>
              <a:t> to expand domestic market and flexibility to compete </a:t>
            </a:r>
            <a:r>
              <a:rPr lang="en-AU" dirty="0" smtClean="0"/>
              <a:t>internationally</a:t>
            </a:r>
            <a:r>
              <a:rPr lang="en-AU" dirty="0"/>
              <a:t>.</a:t>
            </a:r>
          </a:p>
        </p:txBody>
      </p:sp>
      <p:pic>
        <p:nvPicPr>
          <p:cNvPr id="4" name="Picture 3" descr="Western Sydney University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6286520"/>
            <a:ext cx="2276475" cy="353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6574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6000" dirty="0" smtClean="0"/>
          </a:p>
          <a:p>
            <a:pPr>
              <a:buNone/>
            </a:pPr>
            <a:r>
              <a:rPr lang="en-GB" sz="6000" dirty="0" smtClean="0"/>
              <a:t>				Thank-you</a:t>
            </a:r>
            <a:endParaRPr lang="en-GB" sz="6000" dirty="0"/>
          </a:p>
        </p:txBody>
      </p:sp>
      <p:pic>
        <p:nvPicPr>
          <p:cNvPr id="4" name="Picture 3" descr="Western Sydney University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584" y="6121129"/>
            <a:ext cx="2276475" cy="353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49063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2620</TotalTime>
  <Words>659</Words>
  <Application>Microsoft Office PowerPoint</Application>
  <PresentationFormat>On-screen Show (4:3)</PresentationFormat>
  <Paragraphs>107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PowerPoint Presentation</vt:lpstr>
      <vt:lpstr>Employment and re-industrialisation in post Soeharto Indonesia</vt:lpstr>
      <vt:lpstr>Outlines </vt:lpstr>
      <vt:lpstr>Seven Chapters</vt:lpstr>
      <vt:lpstr>Ch 1: Introduction</vt:lpstr>
      <vt:lpstr>Background</vt:lpstr>
      <vt:lpstr>Slowing manufacturing growth - deindustrialisation</vt:lpstr>
      <vt:lpstr>Post-AFC:  decline in employment growth &amp; stagnant structural changes </vt:lpstr>
      <vt:lpstr>Post-crisis decline in output-employment elasticity – jobless growth in key sectors</vt:lpstr>
      <vt:lpstr>Ch 2: An overview of employment situation</vt:lpstr>
      <vt:lpstr>From quantity to quality</vt:lpstr>
      <vt:lpstr>Employment and unemployment rate (%), 1990-2016</vt:lpstr>
      <vt:lpstr>Regular employment by sector, 2001-2016  (% of total employment)</vt:lpstr>
      <vt:lpstr>Under-employment 1990-2016  (age 15-59, as % of total employment) </vt:lpstr>
      <vt:lpstr>Low pay incidence</vt:lpstr>
      <vt:lpstr>Ch 3: Earnings, productivity and inequality</vt:lpstr>
      <vt:lpstr>Labour productivity and real earnings, 2001-2016 (2001=100)</vt:lpstr>
      <vt:lpstr>Wage earnings lagging behind productivity 2001-2016</vt:lpstr>
      <vt:lpstr>Gini index of earnings and consumption expenditure, 1990-2016 </vt:lpstr>
      <vt:lpstr>Ch 4: Wages, employment, productivity in the manufacturing sector</vt:lpstr>
      <vt:lpstr>Productivity trend </vt:lpstr>
      <vt:lpstr>   Productivity trend                                                   Wage-productivity ratio</vt:lpstr>
      <vt:lpstr>Ch 5: Determinants of employment, wage and productivity</vt:lpstr>
      <vt:lpstr>Key findings</vt:lpstr>
      <vt:lpstr>Ch 6: Inequality, employment and manufacturing: Spatial dimensions</vt:lpstr>
      <vt:lpstr>Shares of manufacturing in provincial RGDP </vt:lpstr>
      <vt:lpstr>Wage-earning across provinces, 2015 (IDR 000/month) </vt:lpstr>
      <vt:lpstr>Manufacturing is the key</vt:lpstr>
      <vt:lpstr>Ch 7: Policy perspectives</vt:lpstr>
      <vt:lpstr>THREE inter-related challenges</vt:lpstr>
      <vt:lpstr>Diversity for internal dynamism</vt:lpstr>
      <vt:lpstr>Minimum wage policies</vt:lpstr>
      <vt:lpstr>Provincial minimum wage (IDR per month), 2015</vt:lpstr>
      <vt:lpstr>Percentage of workers earning less than provincial minimum wages</vt:lpstr>
      <vt:lpstr>Minimum wage compliance and inequality </vt:lpstr>
      <vt:lpstr>Key policy messages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Indonesia:  Inequality and structural change</dc:title>
  <dc:creator>Zulfan Tadjoeddin</dc:creator>
  <cp:lastModifiedBy>Zulfan Tadjoeddin</cp:lastModifiedBy>
  <cp:revision>102</cp:revision>
  <dcterms:created xsi:type="dcterms:W3CDTF">2017-05-21T02:44:10Z</dcterms:created>
  <dcterms:modified xsi:type="dcterms:W3CDTF">2018-07-24T23:40:31Z</dcterms:modified>
</cp:coreProperties>
</file>