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58" r:id="rId1"/>
  </p:sldMasterIdLst>
  <p:notesMasterIdLst>
    <p:notesMasterId r:id="rId22"/>
  </p:notesMasterIdLst>
  <p:handoutMasterIdLst>
    <p:handoutMasterId r:id="rId23"/>
  </p:handoutMasterIdLst>
  <p:sldIdLst>
    <p:sldId id="256" r:id="rId2"/>
    <p:sldId id="260" r:id="rId3"/>
    <p:sldId id="326" r:id="rId4"/>
    <p:sldId id="330" r:id="rId5"/>
    <p:sldId id="348" r:id="rId6"/>
    <p:sldId id="328" r:id="rId7"/>
    <p:sldId id="349" r:id="rId8"/>
    <p:sldId id="350" r:id="rId9"/>
    <p:sldId id="351" r:id="rId10"/>
    <p:sldId id="352" r:id="rId11"/>
    <p:sldId id="331" r:id="rId12"/>
    <p:sldId id="336" r:id="rId13"/>
    <p:sldId id="353" r:id="rId14"/>
    <p:sldId id="356" r:id="rId15"/>
    <p:sldId id="358" r:id="rId16"/>
    <p:sldId id="359" r:id="rId17"/>
    <p:sldId id="360" r:id="rId18"/>
    <p:sldId id="361" r:id="rId19"/>
    <p:sldId id="362" r:id="rId20"/>
    <p:sldId id="346"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ARK section" id="{6D2FC310-0289-4EE0-A1FB-866B7B99915C}">
          <p14:sldIdLst>
            <p14:sldId id="256"/>
            <p14:sldId id="260"/>
            <p14:sldId id="326"/>
            <p14:sldId id="330"/>
            <p14:sldId id="348"/>
            <p14:sldId id="328"/>
            <p14:sldId id="349"/>
            <p14:sldId id="350"/>
            <p14:sldId id="351"/>
            <p14:sldId id="352"/>
            <p14:sldId id="331"/>
            <p14:sldId id="336"/>
            <p14:sldId id="353"/>
            <p14:sldId id="356"/>
            <p14:sldId id="358"/>
            <p14:sldId id="359"/>
            <p14:sldId id="360"/>
            <p14:sldId id="361"/>
            <p14:sldId id="362"/>
            <p14:sldId id="346"/>
          </p14:sldIdLst>
        </p14:section>
        <p14:section name="Graphics" id="{232A9CF8-C2F9-4ADC-9561-0665EB7C84BB}">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0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AECE35A-EED3-427D-9D60-4F56E8162376}">
  <a:tblStyle styleId="{6AECE35A-EED3-427D-9D60-4F56E8162376}"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26A1B10-B252-4223-B86F-04C9745F295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79972" autoAdjust="0"/>
  </p:normalViewPr>
  <p:slideViewPr>
    <p:cSldViewPr snapToGrid="0">
      <p:cViewPr varScale="1">
        <p:scale>
          <a:sx n="88" d="100"/>
          <a:sy n="88" d="100"/>
        </p:scale>
        <p:origin x="1416"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10412A-68CC-46FD-848B-F5A48D12EB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92DC076A-3BA3-4C9E-9F6C-55D6A3C9A7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2865F9-60D6-4513-AF3F-986F7F8CCBAF}" type="datetimeFigureOut">
              <a:rPr lang="en-ID" smtClean="0"/>
              <a:t>27/07/2022</a:t>
            </a:fld>
            <a:endParaRPr lang="en-ID"/>
          </a:p>
        </p:txBody>
      </p:sp>
      <p:sp>
        <p:nvSpPr>
          <p:cNvPr id="4" name="Footer Placeholder 3">
            <a:extLst>
              <a:ext uri="{FF2B5EF4-FFF2-40B4-BE49-F238E27FC236}">
                <a16:creationId xmlns:a16="http://schemas.microsoft.com/office/drawing/2014/main" id="{411F6E30-41EC-4BBF-A9DE-ACDD6077BA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576D5C89-7612-4013-9F13-942766D56F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607453-95E1-47EF-8BA7-D14EBF7683A4}" type="slidenum">
              <a:rPr lang="en-ID" smtClean="0"/>
              <a:t>‹#›</a:t>
            </a:fld>
            <a:endParaRPr lang="en-ID"/>
          </a:p>
        </p:txBody>
      </p:sp>
    </p:spTree>
    <p:extLst>
      <p:ext uri="{BB962C8B-B14F-4D97-AF65-F5344CB8AC3E}">
        <p14:creationId xmlns:p14="http://schemas.microsoft.com/office/powerpoint/2010/main" val="270442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0392570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7397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Yet, child poverty is mostly viewed from the perspective of adults. Children’s aspirations have not been sufficiently accommodated by the policy makers. Hence the child-related intervention programs by the governments are biased to adults’ perspective and may not fulfill </a:t>
            </a:r>
            <a:r>
              <a:rPr lang="en-US"/>
              <a:t>children’s actual needs</a:t>
            </a:r>
            <a:r>
              <a:rPr lang="en-US" dirty="0"/>
              <a:t>. </a:t>
            </a:r>
            <a:endParaRPr dirty="0"/>
          </a:p>
        </p:txBody>
      </p:sp>
    </p:spTree>
    <p:extLst>
      <p:ext uri="{BB962C8B-B14F-4D97-AF65-F5344CB8AC3E}">
        <p14:creationId xmlns:p14="http://schemas.microsoft.com/office/powerpoint/2010/main" val="139841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this presentation, the findings of our studies with UNICEF that discuss the multidimensional child poverty and children’s views on the poverty issues will be shared</a:t>
            </a:r>
          </a:p>
          <a:p>
            <a:r>
              <a:rPr lang="en-US" dirty="0"/>
              <a:t>Despite the studies were conducted seven years ago, it is believed that the condition does not change that much, and it could even get worse due to the impact of pandemic Covid-19</a:t>
            </a:r>
            <a:endParaRPr lang="en-ID" dirty="0"/>
          </a:p>
        </p:txBody>
      </p:sp>
    </p:spTree>
    <p:extLst>
      <p:ext uri="{BB962C8B-B14F-4D97-AF65-F5344CB8AC3E}">
        <p14:creationId xmlns:p14="http://schemas.microsoft.com/office/powerpoint/2010/main" val="681584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7976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t>We employed The Multiple Overlapping Deprivation Analysis (MODA) developed by UNICEF for the analysis. </a:t>
            </a:r>
            <a:r>
              <a:rPr lang="en-US" sz="1800" b="0" i="0" dirty="0">
                <a:solidFill>
                  <a:srgbClr val="000000"/>
                </a:solidFill>
                <a:effectLst/>
                <a:latin typeface="Calibri" panose="020F0502020204030204" pitchFamily="34" charset="0"/>
              </a:rPr>
              <a:t>It has some advantages compared to other methods. First, it uses children, rather than households, as the analysis unit. This allows us to obtain deeper information on the living condition of children.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800" b="0" i="0" dirty="0">
              <a:solidFill>
                <a:srgbClr val="000000"/>
              </a:solidFill>
              <a:effectLs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b="0" i="0" dirty="0">
                <a:solidFill>
                  <a:srgbClr val="000000"/>
                </a:solidFill>
                <a:effectLst/>
                <a:latin typeface="Calibri" panose="020F0502020204030204" pitchFamily="34" charset="0"/>
              </a:rPr>
              <a:t>Second, this method uses children’s life-cycle approach, which means that it distinguishes between the needs of children at different age levels. Compared to other multidimensional measurement tools, this approach can accommodate the variation of basic needs across age groups in measuring</a:t>
            </a:r>
            <a:br>
              <a:rPr lang="en-US" sz="1800" b="0" i="0" dirty="0">
                <a:solidFill>
                  <a:srgbClr val="000000"/>
                </a:solidFill>
                <a:effectLst/>
                <a:latin typeface="Calibri" panose="020F0502020204030204" pitchFamily="34" charset="0"/>
              </a:rPr>
            </a:br>
            <a:r>
              <a:rPr lang="en-US" sz="1800" b="0" i="0" dirty="0">
                <a:solidFill>
                  <a:srgbClr val="000000"/>
                </a:solidFill>
                <a:effectLst/>
                <a:latin typeface="Calibri" panose="020F0502020204030204" pitchFamily="34" charset="0"/>
              </a:rPr>
              <a:t>children’s well-being. In this study, children are grouped into five categories: (</a:t>
            </a:r>
            <a:r>
              <a:rPr lang="en-US" sz="1800" b="0" i="0" dirty="0" err="1">
                <a:solidFill>
                  <a:srgbClr val="000000"/>
                </a:solidFill>
                <a:effectLst/>
                <a:latin typeface="Calibri" panose="020F0502020204030204" pitchFamily="34" charset="0"/>
              </a:rPr>
              <a:t>i</a:t>
            </a:r>
            <a:r>
              <a:rPr lang="en-US" sz="1800" b="0" i="0" dirty="0">
                <a:solidFill>
                  <a:srgbClr val="000000"/>
                </a:solidFill>
                <a:effectLst/>
                <a:latin typeface="Calibri" panose="020F0502020204030204" pitchFamily="34" charset="0"/>
              </a:rPr>
              <a:t>) infancy (0–1 year), (ii) 2–4 years, (iii) 5–11 years, (iv) 12–14 years, (v) 15–17 years.</a:t>
            </a:r>
            <a:r>
              <a:rPr lang="en-US" sz="1800" dirty="0"/>
              <a:t>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800" dirty="0"/>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t>In this study, we also use twice the official poverty line (2PPL) to calculate the vulnerable children. </a:t>
            </a:r>
            <a:r>
              <a:rPr lang="en-US" sz="1800" b="0" i="0" dirty="0">
                <a:solidFill>
                  <a:srgbClr val="000000"/>
                </a:solidFill>
                <a:effectLst/>
                <a:latin typeface="Calibri" panose="020F0502020204030204" pitchFamily="34" charset="0"/>
              </a:rPr>
              <a:t>Children who live below the PPL will be defined as poor children, while those who are just above the official poverty threshold but still below the 2PPL are defined as vulnerable</a:t>
            </a:r>
            <a:r>
              <a:rPr lang="en-US" sz="3200" b="0" i="0" dirty="0">
                <a:solidFill>
                  <a:srgbClr val="000000"/>
                </a:solidFill>
                <a:effectLst/>
                <a:latin typeface="Calibri" panose="020F0502020204030204" pitchFamily="34" charset="0"/>
              </a:rPr>
              <a:t>. Wealthy group consists of children who live above the 2PPL</a:t>
            </a:r>
            <a:br>
              <a:rPr lang="en-US" sz="3200" dirty="0"/>
            </a:br>
            <a:br>
              <a:rPr lang="en-US" sz="1800" dirty="0"/>
            </a:br>
            <a:endParaRPr lang="en-US" sz="1800" dirty="0"/>
          </a:p>
        </p:txBody>
      </p:sp>
    </p:spTree>
    <p:extLst>
      <p:ext uri="{BB962C8B-B14F-4D97-AF65-F5344CB8AC3E}">
        <p14:creationId xmlns:p14="http://schemas.microsoft.com/office/powerpoint/2010/main" val="57739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Indicators and dimensions constructed in this study are based on the Convention on the Rights of the Child (CRC). There are eight dimensions of children’s life used in this analysis. Some dimensions, such as water, sanitation, and housing are applied to all age groups. While, some other dimensions are only relevant to specific age groups, such as child labor and information.</a:t>
            </a:r>
            <a:endParaRPr lang="en-ID" dirty="0"/>
          </a:p>
          <a:p>
            <a:endParaRPr lang="en-ID" dirty="0"/>
          </a:p>
        </p:txBody>
      </p:sp>
    </p:spTree>
    <p:extLst>
      <p:ext uri="{BB962C8B-B14F-4D97-AF65-F5344CB8AC3E}">
        <p14:creationId xmlns:p14="http://schemas.microsoft.com/office/powerpoint/2010/main" val="2213551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Poor children are indeed the ones who are most likely to experience deprivation in one or more dimensions of life. Yet, better financial condition does not guarantee non-poor children to be free from any deprivation.</a:t>
            </a:r>
          </a:p>
          <a:p>
            <a:endParaRPr lang="en-ID" dirty="0"/>
          </a:p>
          <a:p>
            <a:r>
              <a:rPr lang="en-US" sz="1800" b="0" i="0" dirty="0">
                <a:solidFill>
                  <a:srgbClr val="000000"/>
                </a:solidFill>
                <a:effectLst/>
                <a:latin typeface="Calibri" panose="020F0502020204030204" pitchFamily="34" charset="0"/>
              </a:rPr>
              <a:t>Overall, Infants from a more resourceful household have the lowest deprivation rates compare to the other two groups.</a:t>
            </a:r>
            <a:r>
              <a:rPr lang="en-US" dirty="0"/>
              <a:t> Nonetheless, we can see that there are significant proportion of children in this group who are still deprived in the dimensions of housing and registration</a:t>
            </a:r>
            <a:br>
              <a:rPr lang="en-US" dirty="0"/>
            </a:br>
            <a:endParaRPr lang="en-ID" dirty="0"/>
          </a:p>
        </p:txBody>
      </p:sp>
    </p:spTree>
    <p:extLst>
      <p:ext uri="{BB962C8B-B14F-4D97-AF65-F5344CB8AC3E}">
        <p14:creationId xmlns:p14="http://schemas.microsoft.com/office/powerpoint/2010/main" val="3018880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second example of deprivation analysis is taken from the eldest age group (15-17 years old)</a:t>
            </a:r>
          </a:p>
          <a:p>
            <a:endParaRPr lang="en-US" dirty="0"/>
          </a:p>
          <a:p>
            <a:r>
              <a:rPr lang="en-US" dirty="0"/>
              <a:t>Despite a better financial condition enjoyed by youths in the wealthy group, around 40% of children in this group are not registered or do not have birth certificate. Being deprived in this dimension could lead to the difficulties to access various services and benefits for the children.</a:t>
            </a:r>
            <a:endParaRPr lang="en-ID" dirty="0"/>
          </a:p>
        </p:txBody>
      </p:sp>
    </p:spTree>
    <p:extLst>
      <p:ext uri="{BB962C8B-B14F-4D97-AF65-F5344CB8AC3E}">
        <p14:creationId xmlns:p14="http://schemas.microsoft.com/office/powerpoint/2010/main" val="4239163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In conducting overlapping deprivation analysis for the infancy group, we selected health and registration dimensions because these dimensions are critical for children in this age group. Lack of access to health services such as vaccination and medical treatment may have a long-term impact on the infants’ future development. Moreover, being deprived in registration can also prevent the infants to access some benefits and facilities that are important for their development.</a:t>
            </a:r>
          </a:p>
          <a:p>
            <a:pPr marL="139700" indent="0">
              <a:buNone/>
            </a:pPr>
            <a:endParaRPr lang="en-US" dirty="0"/>
          </a:p>
          <a:p>
            <a:pPr marL="139700" indent="0">
              <a:buNone/>
            </a:pPr>
            <a:r>
              <a:rPr lang="en-US" sz="1800" b="0" i="0" dirty="0">
                <a:solidFill>
                  <a:srgbClr val="000000"/>
                </a:solidFill>
                <a:effectLst/>
                <a:latin typeface="Calibri" panose="020F0502020204030204" pitchFamily="34" charset="0"/>
              </a:rPr>
              <a:t>There is 13.5% children who are poor and vulnerable, yet at the same time also deprived in health and birth registration dimensions.</a:t>
            </a:r>
            <a:r>
              <a:rPr lang="en-US" dirty="0"/>
              <a:t> These children are in the worst condition compared to other children in this group because they suffer from both monetary poverty and dimension deprivation simultaneously. </a:t>
            </a:r>
          </a:p>
          <a:p>
            <a:pPr marL="139700" indent="0">
              <a:buNone/>
            </a:pPr>
            <a:endParaRPr lang="en-US" dirty="0"/>
          </a:p>
          <a:p>
            <a:pPr marL="139700" indent="0">
              <a:buNone/>
            </a:pPr>
            <a:r>
              <a:rPr lang="en-US" dirty="0"/>
              <a:t>From this </a:t>
            </a:r>
            <a:r>
              <a:rPr lang="en-US" dirty="0" err="1"/>
              <a:t>venn</a:t>
            </a:r>
            <a:r>
              <a:rPr lang="en-US" dirty="0"/>
              <a:t> diagram, we see that there are still fractions of children who are not poor or vulnerable but remain deprived in either one or both dimensions. </a:t>
            </a:r>
            <a:r>
              <a:rPr lang="en-US" sz="1800" b="0" i="0" dirty="0">
                <a:solidFill>
                  <a:srgbClr val="000000"/>
                </a:solidFill>
                <a:effectLst/>
                <a:latin typeface="Calibri" panose="020F0502020204030204" pitchFamily="34" charset="0"/>
              </a:rPr>
              <a:t>This</a:t>
            </a:r>
            <a:br>
              <a:rPr lang="en-US" sz="1800" b="0" i="0" dirty="0">
                <a:solidFill>
                  <a:srgbClr val="000000"/>
                </a:solidFill>
                <a:effectLst/>
                <a:latin typeface="Calibri" panose="020F0502020204030204" pitchFamily="34" charset="0"/>
              </a:rPr>
            </a:br>
            <a:r>
              <a:rPr lang="en-US" sz="1800" b="0" i="0" dirty="0">
                <a:solidFill>
                  <a:srgbClr val="000000"/>
                </a:solidFill>
                <a:effectLst/>
                <a:latin typeface="Calibri" panose="020F0502020204030204" pitchFamily="34" charset="0"/>
              </a:rPr>
              <a:t>implies that monetary poverty is not the solely reason behind child’s deprivation in health and birth registration.</a:t>
            </a:r>
            <a:r>
              <a:rPr lang="en-US" dirty="0"/>
              <a:t> </a:t>
            </a:r>
            <a:br>
              <a:rPr lang="en-US" dirty="0"/>
            </a:br>
            <a:br>
              <a:rPr lang="en-US" dirty="0"/>
            </a:br>
            <a:endParaRPr lang="en-ID" dirty="0"/>
          </a:p>
        </p:txBody>
      </p:sp>
    </p:spTree>
    <p:extLst>
      <p:ext uri="{BB962C8B-B14F-4D97-AF65-F5344CB8AC3E}">
        <p14:creationId xmlns:p14="http://schemas.microsoft.com/office/powerpoint/2010/main" val="2440096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b="0" i="0" dirty="0">
                <a:solidFill>
                  <a:srgbClr val="000000"/>
                </a:solidFill>
                <a:effectLst/>
                <a:latin typeface="Calibri" panose="020F0502020204030204" pitchFamily="34" charset="0"/>
              </a:rPr>
              <a:t>For children aged 15–17 years, education and child labor dimensions are chosen to examine the overlap rate between non-monetary dimension and monetary poverty deprivation. These dimensions are selected because children from this age group are vulnerable to drop out of school and enter the labor force. </a:t>
            </a:r>
          </a:p>
          <a:p>
            <a:endParaRPr lang="en-US" sz="1800" b="0" i="0" dirty="0">
              <a:solidFill>
                <a:srgbClr val="000000"/>
              </a:solidFill>
              <a:effectLst/>
              <a:latin typeface="Calibri" panose="020F0502020204030204" pitchFamily="34" charset="0"/>
            </a:endParaRPr>
          </a:p>
          <a:p>
            <a:r>
              <a:rPr lang="en-US" sz="1800" b="0" i="0" dirty="0">
                <a:solidFill>
                  <a:srgbClr val="000000"/>
                </a:solidFill>
                <a:effectLst/>
                <a:latin typeface="Calibri" panose="020F0502020204030204" pitchFamily="34" charset="0"/>
              </a:rPr>
              <a:t>Around 6.8% of all children aged 15–17 years who are poor and vulnerable, lack behind on their education and at the same time becomes a child labor. The deprivation rate for children who live in poverty and deprive in their schooling is stood at 14.6% which relatively high compared to the other combinations with two dimensions. Monetary poverty appears to have the highest deprivation rate, and is explaining high proportion of deprivation in education and working dimensions</a:t>
            </a:r>
            <a:r>
              <a:rPr lang="en-US" dirty="0"/>
              <a:t> </a:t>
            </a:r>
            <a:br>
              <a:rPr lang="en-US" dirty="0"/>
            </a:br>
            <a:br>
              <a:rPr lang="en-US" dirty="0"/>
            </a:br>
            <a:endParaRPr lang="en-ID" dirty="0"/>
          </a:p>
        </p:txBody>
      </p:sp>
    </p:spTree>
    <p:extLst>
      <p:ext uri="{BB962C8B-B14F-4D97-AF65-F5344CB8AC3E}">
        <p14:creationId xmlns:p14="http://schemas.microsoft.com/office/powerpoint/2010/main" val="3593951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3760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This study uses the development theory developed by Bronfenbrenner. Known as ecological framework, it recognizes children’s and parents’ perception and interpretation on their experiences with their surroundings, such as family, peers and </a:t>
            </a:r>
            <a:r>
              <a:rPr lang="en-US" sz="1800" dirty="0" err="1">
                <a:effectLst/>
                <a:latin typeface="Calibri" panose="020F0502020204030204" pitchFamily="34" charset="0"/>
                <a:ea typeface="Calibri" panose="020F0502020204030204" pitchFamily="34" charset="0"/>
              </a:rPr>
              <a:t>neighbour</a:t>
            </a:r>
            <a:r>
              <a:rPr lang="en-US" sz="1800" dirty="0">
                <a:effectLst/>
                <a:latin typeface="Calibri" panose="020F0502020204030204" pitchFamily="34" charset="0"/>
                <a:ea typeface="Calibri" panose="020F0502020204030204" pitchFamily="34" charset="0"/>
              </a:rPr>
              <a:t> in determining the influences of local environment on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child</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development.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solidFill>
                  <a:srgbClr val="000000"/>
                </a:solidFill>
                <a:effectLst/>
                <a:latin typeface="Calibri" panose="020F0502020204030204" pitchFamily="34" charset="0"/>
                <a:ea typeface="Calibri" panose="020F0502020204030204" pitchFamily="34" charset="0"/>
              </a:rPr>
              <a:t>This study emphasizes the use of subjective perspective of children in understanding poverty, including what constitutes poverty</a:t>
            </a:r>
            <a:r>
              <a:rPr lang="id-ID" sz="1800" dirty="0">
                <a:solidFill>
                  <a:srgbClr val="000000"/>
                </a:solidFill>
                <a:effectLst/>
                <a:latin typeface="Calibri" panose="020F0502020204030204" pitchFamily="34" charset="0"/>
                <a:ea typeface="Calibri" panose="020F0502020204030204" pitchFamily="34" charset="0"/>
              </a:rPr>
              <a:t>,</a:t>
            </a:r>
            <a:r>
              <a:rPr lang="en-US" sz="1800" dirty="0">
                <a:solidFill>
                  <a:srgbClr val="000000"/>
                </a:solidFill>
                <a:effectLst/>
                <a:latin typeface="Calibri" panose="020F0502020204030204" pitchFamily="34" charset="0"/>
                <a:ea typeface="Calibri" panose="020F0502020204030204" pitchFamily="34" charset="0"/>
              </a:rPr>
              <a:t> and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problems around it, as well as what is needed to move out </a:t>
            </a:r>
            <a:r>
              <a:rPr lang="id-ID" sz="1800" dirty="0" err="1">
                <a:solidFill>
                  <a:srgbClr val="000000"/>
                </a:solidFill>
                <a:effectLst/>
                <a:latin typeface="Calibri" panose="020F0502020204030204" pitchFamily="34" charset="0"/>
                <a:ea typeface="Calibri" panose="020F0502020204030204" pitchFamily="34" charset="0"/>
              </a:rPr>
              <a:t>of</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poverty and those problems.</a:t>
            </a:r>
            <a:endParaRPr lang="en-ID" sz="1800" dirty="0">
              <a:solidFill>
                <a:srgbClr val="000000"/>
              </a:solidFill>
              <a:effectLst/>
              <a:latin typeface="Times New Roman" panose="02020603050405020304" pitchFamily="18" charset="0"/>
              <a:ea typeface="Times New Roman" panose="02020603050405020304" pitchFamily="18" charset="0"/>
            </a:endParaRPr>
          </a:p>
          <a:p>
            <a:endParaRPr lang="en-ID" dirty="0"/>
          </a:p>
        </p:txBody>
      </p:sp>
    </p:spTree>
    <p:extLst>
      <p:ext uri="{BB962C8B-B14F-4D97-AF65-F5344CB8AC3E}">
        <p14:creationId xmlns:p14="http://schemas.microsoft.com/office/powerpoint/2010/main" val="2855886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a:t>Children at a younger age tend to focus on material aspects, while older children have more exposure to the social environment and start to recognize social status.</a:t>
            </a:r>
          </a:p>
          <a:p>
            <a:endParaRPr lang="en-US" sz="1100" dirty="0">
              <a:effectLst/>
              <a:latin typeface="Calibri" panose="020F0502020204030204" pitchFamily="34" charset="0"/>
              <a:ea typeface="Calibri" panose="020F0502020204030204" pitchFamily="34" charset="0"/>
            </a:endParaRPr>
          </a:p>
          <a:p>
            <a:r>
              <a:rPr lang="en-US" sz="1100" dirty="0">
                <a:effectLst/>
                <a:latin typeface="Calibri" panose="020F0502020204030204" pitchFamily="34" charset="0"/>
                <a:ea typeface="Calibri" panose="020F0502020204030204" pitchFamily="34" charset="0"/>
              </a:rPr>
              <a:t>even though there are a few children who admit they </a:t>
            </a:r>
            <a:r>
              <a:rPr lang="en-AU" sz="1100" dirty="0">
                <a:effectLst/>
                <a:latin typeface="Calibri" panose="020F0502020204030204" pitchFamily="34" charset="0"/>
                <a:ea typeface="Calibri" panose="020F0502020204030204" pitchFamily="34" charset="0"/>
              </a:rPr>
              <a:t>are</a:t>
            </a:r>
            <a:r>
              <a:rPr lang="en-US" sz="1100" dirty="0">
                <a:effectLst/>
                <a:latin typeface="Calibri" panose="020F0502020204030204" pitchFamily="34" charset="0"/>
                <a:ea typeface="Calibri" panose="020F0502020204030204" pitchFamily="34" charset="0"/>
              </a:rPr>
              <a:t> poor, they tend to identify themselves with other terms, such as </a:t>
            </a:r>
            <a:r>
              <a:rPr lang="id-ID" sz="1100" dirty="0" err="1">
                <a:effectLst/>
                <a:latin typeface="Calibri" panose="020F0502020204030204" pitchFamily="34" charset="0"/>
                <a:ea typeface="Calibri" panose="020F0502020204030204" pitchFamily="34" charset="0"/>
              </a:rPr>
              <a:t>average</a:t>
            </a:r>
            <a:r>
              <a:rPr lang="en-US" sz="1100" dirty="0">
                <a:effectLst/>
                <a:latin typeface="Calibri" panose="020F0502020204030204" pitchFamily="34" charset="0"/>
                <a:ea typeface="Calibri" panose="020F0502020204030204" pitchFamily="34" charset="0"/>
              </a:rPr>
              <a:t> group, which in </a:t>
            </a:r>
            <a:r>
              <a:rPr lang="id-ID" sz="1100" dirty="0" err="1">
                <a:effectLst/>
                <a:latin typeface="Calibri" panose="020F0502020204030204" pitchFamily="34" charset="0"/>
                <a:ea typeface="Calibri" panose="020F0502020204030204" pitchFamily="34" charset="0"/>
              </a:rPr>
              <a:t>the</a:t>
            </a:r>
            <a:r>
              <a:rPr lang="id-ID" sz="1100" dirty="0">
                <a:effectLst/>
                <a:latin typeface="Calibri" panose="020F0502020204030204" pitchFamily="34" charset="0"/>
                <a:ea typeface="Calibri" panose="020F0502020204030204" pitchFamily="34" charset="0"/>
              </a:rPr>
              <a:t> </a:t>
            </a:r>
            <a:r>
              <a:rPr lang="en-US" sz="1100" dirty="0">
                <a:effectLst/>
                <a:latin typeface="Calibri" panose="020F0502020204030204" pitchFamily="34" charset="0"/>
                <a:ea typeface="Calibri" panose="020F0502020204030204" pitchFamily="34" charset="0"/>
              </a:rPr>
              <a:t>Indonesian context </a:t>
            </a:r>
            <a:r>
              <a:rPr lang="id-ID" sz="1100" dirty="0" err="1">
                <a:effectLst/>
                <a:latin typeface="Calibri" panose="020F0502020204030204" pitchFamily="34" charset="0"/>
                <a:ea typeface="Calibri" panose="020F0502020204030204" pitchFamily="34" charset="0"/>
              </a:rPr>
              <a:t>is</a:t>
            </a:r>
            <a:r>
              <a:rPr lang="id-ID" sz="1100" dirty="0">
                <a:effectLst/>
                <a:latin typeface="Calibri" panose="020F0502020204030204" pitchFamily="34" charset="0"/>
                <a:ea typeface="Calibri" panose="020F0502020204030204" pitchFamily="34" charset="0"/>
              </a:rPr>
              <a:t> </a:t>
            </a:r>
            <a:r>
              <a:rPr lang="en-US" sz="1100" dirty="0">
                <a:effectLst/>
                <a:latin typeface="Calibri" panose="020F0502020204030204" pitchFamily="34" charset="0"/>
                <a:ea typeface="Calibri" panose="020F0502020204030204" pitchFamily="34" charset="0"/>
              </a:rPr>
              <a:t>understood to be slightly different from </a:t>
            </a:r>
            <a:r>
              <a:rPr lang="id-ID" sz="1100" dirty="0" err="1">
                <a:effectLst/>
                <a:latin typeface="Calibri" panose="020F0502020204030204" pitchFamily="34" charset="0"/>
                <a:ea typeface="Calibri" panose="020F0502020204030204" pitchFamily="34" charset="0"/>
              </a:rPr>
              <a:t>the</a:t>
            </a:r>
            <a:r>
              <a:rPr lang="id-ID" sz="1100" dirty="0">
                <a:effectLst/>
                <a:latin typeface="Calibri" panose="020F0502020204030204" pitchFamily="34" charset="0"/>
                <a:ea typeface="Calibri" panose="020F0502020204030204" pitchFamily="34" charset="0"/>
              </a:rPr>
              <a:t> </a:t>
            </a:r>
            <a:r>
              <a:rPr lang="en-US" sz="1100" dirty="0">
                <a:effectLst/>
                <a:latin typeface="Calibri" panose="020F0502020204030204" pitchFamily="34" charset="0"/>
                <a:ea typeface="Calibri" panose="020F0502020204030204" pitchFamily="34" charset="0"/>
              </a:rPr>
              <a:t>“poor” group. </a:t>
            </a:r>
            <a:r>
              <a:rPr lang="id-ID" sz="1100" dirty="0" err="1">
                <a:effectLst/>
                <a:latin typeface="Calibri" panose="020F0502020204030204" pitchFamily="34" charset="0"/>
                <a:ea typeface="Calibri" panose="020F0502020204030204" pitchFamily="34" charset="0"/>
              </a:rPr>
              <a:t>This</a:t>
            </a:r>
            <a:r>
              <a:rPr lang="id-ID" sz="1100" dirty="0">
                <a:effectLst/>
                <a:latin typeface="Calibri" panose="020F0502020204030204" pitchFamily="34" charset="0"/>
                <a:ea typeface="Calibri" panose="020F0502020204030204" pitchFamily="34" charset="0"/>
              </a:rPr>
              <a:t> </a:t>
            </a:r>
            <a:r>
              <a:rPr lang="en-US" sz="1100" dirty="0">
                <a:effectLst/>
                <a:latin typeface="Calibri" panose="020F0502020204030204" pitchFamily="34" charset="0"/>
                <a:ea typeface="Calibri" panose="020F0502020204030204" pitchFamily="34" charset="0"/>
              </a:rPr>
              <a:t>might tell us </a:t>
            </a:r>
            <a:r>
              <a:rPr lang="id-ID" sz="1100" dirty="0">
                <a:effectLst/>
                <a:latin typeface="Calibri" panose="020F0502020204030204" pitchFamily="34" charset="0"/>
                <a:ea typeface="Calibri" panose="020F0502020204030204" pitchFamily="34" charset="0"/>
              </a:rPr>
              <a:t>a </a:t>
            </a:r>
            <a:r>
              <a:rPr lang="en-US" sz="1100" dirty="0">
                <a:effectLst/>
                <a:latin typeface="Calibri" panose="020F0502020204030204" pitchFamily="34" charset="0"/>
                <a:ea typeface="Calibri" panose="020F0502020204030204" pitchFamily="34" charset="0"/>
              </a:rPr>
              <a:t>few things about how children feel about living in poverty. It could be an expression of denial since being the poorest members of a community can be a shameful experience.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a:solidFill>
                  <a:srgbClr val="000000"/>
                </a:solidFill>
                <a:effectLst/>
                <a:latin typeface="Calibri" panose="020F0502020204030204" pitchFamily="34" charset="0"/>
                <a:ea typeface="Calibri" panose="020F0502020204030204" pitchFamily="34" charset="0"/>
              </a:rPr>
              <a:t>These findings may bring us to a further conclusion; the fact that children do not identify themselves in the poorest group and prefer to use other terms than </a:t>
            </a:r>
            <a:r>
              <a:rPr lang="id-ID" sz="1100" dirty="0">
                <a:solidFill>
                  <a:srgbClr val="000000"/>
                </a:solidFill>
                <a:effectLst/>
                <a:latin typeface="Calibri" panose="020F0502020204030204" pitchFamily="34" charset="0"/>
                <a:ea typeface="Calibri" panose="020F0502020204030204" pitchFamily="34" charset="0"/>
              </a:rPr>
              <a:t>‘</a:t>
            </a:r>
            <a:r>
              <a:rPr lang="en-US" sz="1100" dirty="0">
                <a:solidFill>
                  <a:srgbClr val="000000"/>
                </a:solidFill>
                <a:effectLst/>
                <a:latin typeface="Calibri" panose="020F0502020204030204" pitchFamily="34" charset="0"/>
                <a:ea typeface="Calibri" panose="020F0502020204030204" pitchFamily="34" charset="0"/>
              </a:rPr>
              <a:t>poor</a:t>
            </a:r>
            <a:r>
              <a:rPr lang="id-ID" sz="1100" dirty="0">
                <a:solidFill>
                  <a:srgbClr val="000000"/>
                </a:solidFill>
                <a:effectLst/>
                <a:latin typeface="Calibri" panose="020F0502020204030204" pitchFamily="34" charset="0"/>
                <a:ea typeface="Calibri" panose="020F0502020204030204" pitchFamily="34" charset="0"/>
              </a:rPr>
              <a:t>’</a:t>
            </a:r>
            <a:r>
              <a:rPr lang="en-AU" sz="1100" dirty="0">
                <a:solidFill>
                  <a:srgbClr val="000000"/>
                </a:solidFill>
                <a:effectLst/>
                <a:latin typeface="Calibri" panose="020F0502020204030204" pitchFamily="34" charset="0"/>
                <a:ea typeface="Calibri" panose="020F0502020204030204" pitchFamily="34" charset="0"/>
              </a:rPr>
              <a:t>,</a:t>
            </a:r>
            <a:r>
              <a:rPr lang="en-US" sz="1100" dirty="0">
                <a:solidFill>
                  <a:srgbClr val="000000"/>
                </a:solidFill>
                <a:effectLst/>
                <a:latin typeface="Calibri" panose="020F0502020204030204" pitchFamily="34" charset="0"/>
                <a:ea typeface="Calibri" panose="020F0502020204030204" pitchFamily="34" charset="0"/>
              </a:rPr>
              <a:t> highlight</a:t>
            </a:r>
            <a:r>
              <a:rPr lang="id-ID" sz="1100" dirty="0">
                <a:solidFill>
                  <a:srgbClr val="000000"/>
                </a:solidFill>
                <a:effectLst/>
                <a:latin typeface="Calibri" panose="020F0502020204030204" pitchFamily="34" charset="0"/>
                <a:ea typeface="Calibri" panose="020F0502020204030204" pitchFamily="34" charset="0"/>
              </a:rPr>
              <a:t>s </a:t>
            </a:r>
            <a:r>
              <a:rPr lang="id-ID" sz="1100" dirty="0" err="1">
                <a:solidFill>
                  <a:srgbClr val="000000"/>
                </a:solidFill>
                <a:effectLst/>
                <a:latin typeface="Calibri" panose="020F0502020204030204" pitchFamily="34" charset="0"/>
                <a:ea typeface="Calibri" panose="020F0502020204030204" pitchFamily="34" charset="0"/>
              </a:rPr>
              <a:t>an</a:t>
            </a:r>
            <a:r>
              <a:rPr lang="id-ID" sz="1100" dirty="0">
                <a:solidFill>
                  <a:srgbClr val="000000"/>
                </a:solidFill>
                <a:effectLst/>
                <a:latin typeface="Calibri" panose="020F0502020204030204" pitchFamily="34" charset="0"/>
                <a:ea typeface="Calibri" panose="020F0502020204030204" pitchFamily="34" charset="0"/>
              </a:rPr>
              <a:t> </a:t>
            </a:r>
            <a:r>
              <a:rPr lang="en-US" sz="1100" dirty="0">
                <a:solidFill>
                  <a:srgbClr val="000000"/>
                </a:solidFill>
                <a:effectLst/>
                <a:latin typeface="Calibri" panose="020F0502020204030204" pitchFamily="34" charset="0"/>
                <a:ea typeface="Calibri" panose="020F0502020204030204" pitchFamily="34" charset="0"/>
              </a:rPr>
              <a:t>undesirable image attached to the </a:t>
            </a:r>
            <a:r>
              <a:rPr lang="id-ID" sz="1100" dirty="0">
                <a:solidFill>
                  <a:srgbClr val="000000"/>
                </a:solidFill>
                <a:effectLst/>
                <a:latin typeface="Calibri" panose="020F0502020204030204" pitchFamily="34" charset="0"/>
                <a:ea typeface="Calibri" panose="020F0502020204030204" pitchFamily="34" charset="0"/>
              </a:rPr>
              <a:t>‘</a:t>
            </a:r>
            <a:r>
              <a:rPr lang="en-US" sz="1100" dirty="0">
                <a:solidFill>
                  <a:srgbClr val="000000"/>
                </a:solidFill>
                <a:effectLst/>
                <a:latin typeface="Calibri" panose="020F0502020204030204" pitchFamily="34" charset="0"/>
                <a:ea typeface="Calibri" panose="020F0502020204030204" pitchFamily="34" charset="0"/>
              </a:rPr>
              <a:t>poor</a:t>
            </a:r>
            <a:r>
              <a:rPr lang="id-ID" sz="1100" dirty="0">
                <a:solidFill>
                  <a:srgbClr val="000000"/>
                </a:solidFill>
                <a:effectLst/>
                <a:latin typeface="Calibri" panose="020F0502020204030204" pitchFamily="34" charset="0"/>
                <a:ea typeface="Calibri" panose="020F0502020204030204" pitchFamily="34" charset="0"/>
              </a:rPr>
              <a:t>’ </a:t>
            </a:r>
            <a:r>
              <a:rPr lang="en-US" sz="1100" dirty="0">
                <a:solidFill>
                  <a:srgbClr val="000000"/>
                </a:solidFill>
                <a:effectLst/>
                <a:latin typeface="Calibri" panose="020F0502020204030204" pitchFamily="34" charset="0"/>
                <a:ea typeface="Calibri" panose="020F0502020204030204" pitchFamily="34" charset="0"/>
              </a:rPr>
              <a:t>label. Therefore, programs aiming to reach poor children in this country may consider how the use of the </a:t>
            </a:r>
            <a:r>
              <a:rPr lang="id-ID" sz="1100" dirty="0">
                <a:solidFill>
                  <a:srgbClr val="000000"/>
                </a:solidFill>
                <a:effectLst/>
                <a:latin typeface="Calibri" panose="020F0502020204030204" pitchFamily="34" charset="0"/>
                <a:ea typeface="Calibri" panose="020F0502020204030204" pitchFamily="34" charset="0"/>
              </a:rPr>
              <a:t>‘</a:t>
            </a:r>
            <a:r>
              <a:rPr lang="en-US" sz="1100" dirty="0">
                <a:solidFill>
                  <a:srgbClr val="000000"/>
                </a:solidFill>
                <a:effectLst/>
                <a:latin typeface="Calibri" panose="020F0502020204030204" pitchFamily="34" charset="0"/>
                <a:ea typeface="Calibri" panose="020F0502020204030204" pitchFamily="34" charset="0"/>
              </a:rPr>
              <a:t>poor</a:t>
            </a:r>
            <a:r>
              <a:rPr lang="id-ID" sz="1100" dirty="0">
                <a:solidFill>
                  <a:srgbClr val="000000"/>
                </a:solidFill>
                <a:effectLst/>
                <a:latin typeface="Calibri" panose="020F0502020204030204" pitchFamily="34" charset="0"/>
                <a:ea typeface="Calibri" panose="020F0502020204030204" pitchFamily="34" charset="0"/>
              </a:rPr>
              <a:t>’</a:t>
            </a:r>
            <a:r>
              <a:rPr lang="en-US" sz="1100" dirty="0">
                <a:solidFill>
                  <a:srgbClr val="000000"/>
                </a:solidFill>
                <a:effectLst/>
                <a:latin typeface="Calibri" panose="020F0502020204030204" pitchFamily="34" charset="0"/>
                <a:ea typeface="Calibri" panose="020F0502020204030204" pitchFamily="34" charset="0"/>
              </a:rPr>
              <a:t> label may bring undesirable influences on children.</a:t>
            </a:r>
            <a:endParaRPr lang="en-ID" sz="1100" dirty="0">
              <a:solidFill>
                <a:srgbClr val="000000"/>
              </a:solidFill>
              <a:effectLst/>
              <a:latin typeface="Times New Roman" panose="02020603050405020304" pitchFamily="18" charset="0"/>
              <a:ea typeface="Times New Roman" panose="02020603050405020304" pitchFamily="18" charset="0"/>
            </a:endParaRPr>
          </a:p>
          <a:p>
            <a:endParaRPr lang="en-ID" dirty="0"/>
          </a:p>
          <a:p>
            <a:endParaRPr lang="en-ID" dirty="0"/>
          </a:p>
        </p:txBody>
      </p:sp>
    </p:spTree>
    <p:extLst>
      <p:ext uri="{BB962C8B-B14F-4D97-AF65-F5344CB8AC3E}">
        <p14:creationId xmlns:p14="http://schemas.microsoft.com/office/powerpoint/2010/main" val="1352100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Children raise an issue of unclean environment since </a:t>
            </a:r>
            <a:r>
              <a:rPr lang="en-US" sz="1100" dirty="0">
                <a:solidFill>
                  <a:srgbClr val="000000"/>
                </a:solidFill>
                <a:effectLst/>
                <a:latin typeface="Calibri" panose="020F0502020204030204" pitchFamily="34" charset="0"/>
                <a:ea typeface="Calibri" panose="020F0502020204030204" pitchFamily="34" charset="0"/>
              </a:rPr>
              <a:t>people living in their </a:t>
            </a:r>
            <a:r>
              <a:rPr lang="en-US" sz="1100" dirty="0" err="1">
                <a:solidFill>
                  <a:srgbClr val="000000"/>
                </a:solidFill>
                <a:effectLst/>
                <a:latin typeface="Calibri" panose="020F0502020204030204" pitchFamily="34" charset="0"/>
                <a:ea typeface="Calibri" panose="020F0502020204030204" pitchFamily="34" charset="0"/>
              </a:rPr>
              <a:t>neighbo</a:t>
            </a:r>
            <a:r>
              <a:rPr lang="id-ID" sz="1100" dirty="0">
                <a:solidFill>
                  <a:srgbClr val="000000"/>
                </a:solidFill>
                <a:effectLst/>
                <a:latin typeface="Calibri" panose="020F0502020204030204" pitchFamily="34" charset="0"/>
                <a:ea typeface="Calibri" panose="020F0502020204030204" pitchFamily="34" charset="0"/>
              </a:rPr>
              <a:t>u</a:t>
            </a:r>
            <a:r>
              <a:rPr lang="en-US" sz="1100" dirty="0" err="1">
                <a:solidFill>
                  <a:srgbClr val="000000"/>
                </a:solidFill>
                <a:effectLst/>
                <a:latin typeface="Calibri" panose="020F0502020204030204" pitchFamily="34" charset="0"/>
                <a:ea typeface="Calibri" panose="020F0502020204030204" pitchFamily="34" charset="0"/>
              </a:rPr>
              <a:t>rhood</a:t>
            </a:r>
            <a:r>
              <a:rPr lang="en-US" sz="1100" dirty="0">
                <a:solidFill>
                  <a:srgbClr val="000000"/>
                </a:solidFill>
                <a:effectLst/>
                <a:latin typeface="Calibri" panose="020F0502020204030204" pitchFamily="34" charset="0"/>
                <a:ea typeface="Calibri" panose="020F0502020204030204" pitchFamily="34" charset="0"/>
              </a:rPr>
              <a:t> often dump their garbage carelessly (e.g. people throw their garbage to the river) As a consequence, their </a:t>
            </a:r>
            <a:r>
              <a:rPr lang="en-US" sz="1100" dirty="0" err="1">
                <a:solidFill>
                  <a:srgbClr val="000000"/>
                </a:solidFill>
                <a:effectLst/>
                <a:latin typeface="Calibri" panose="020F0502020204030204" pitchFamily="34" charset="0"/>
                <a:ea typeface="Calibri" panose="020F0502020204030204" pitchFamily="34" charset="0"/>
              </a:rPr>
              <a:t>neighbo</a:t>
            </a:r>
            <a:r>
              <a:rPr lang="id-ID" sz="1100" dirty="0">
                <a:solidFill>
                  <a:srgbClr val="000000"/>
                </a:solidFill>
                <a:effectLst/>
                <a:latin typeface="Calibri" panose="020F0502020204030204" pitchFamily="34" charset="0"/>
                <a:ea typeface="Calibri" panose="020F0502020204030204" pitchFamily="34" charset="0"/>
              </a:rPr>
              <a:t>u</a:t>
            </a:r>
            <a:r>
              <a:rPr lang="en-US" sz="1100" dirty="0" err="1">
                <a:solidFill>
                  <a:srgbClr val="000000"/>
                </a:solidFill>
                <a:effectLst/>
                <a:latin typeface="Calibri" panose="020F0502020204030204" pitchFamily="34" charset="0"/>
                <a:ea typeface="Calibri" panose="020F0502020204030204" pitchFamily="34" charset="0"/>
              </a:rPr>
              <a:t>rhoods</a:t>
            </a:r>
            <a:r>
              <a:rPr lang="en-US" sz="1100" dirty="0">
                <a:solidFill>
                  <a:srgbClr val="000000"/>
                </a:solidFill>
                <a:effectLst/>
                <a:latin typeface="Calibri" panose="020F0502020204030204" pitchFamily="34" charset="0"/>
                <a:ea typeface="Calibri" panose="020F0502020204030204" pitchFamily="34" charset="0"/>
              </a:rPr>
              <a:t> are often flooded in </a:t>
            </a:r>
            <a:r>
              <a:rPr lang="id-ID" sz="1100" dirty="0" err="1">
                <a:solidFill>
                  <a:srgbClr val="000000"/>
                </a:solidFill>
                <a:effectLst/>
                <a:latin typeface="Calibri" panose="020F0502020204030204" pitchFamily="34" charset="0"/>
                <a:ea typeface="Calibri" panose="020F0502020204030204" pitchFamily="34" charset="0"/>
              </a:rPr>
              <a:t>the</a:t>
            </a:r>
            <a:r>
              <a:rPr lang="id-ID" sz="1100" dirty="0">
                <a:solidFill>
                  <a:srgbClr val="000000"/>
                </a:solidFill>
                <a:effectLst/>
                <a:latin typeface="Calibri" panose="020F0502020204030204" pitchFamily="34" charset="0"/>
                <a:ea typeface="Calibri" panose="020F0502020204030204" pitchFamily="34" charset="0"/>
              </a:rPr>
              <a:t> </a:t>
            </a:r>
            <a:r>
              <a:rPr lang="en-US" sz="1100" dirty="0">
                <a:solidFill>
                  <a:srgbClr val="000000"/>
                </a:solidFill>
                <a:effectLst/>
                <a:latin typeface="Calibri" panose="020F0502020204030204" pitchFamily="34" charset="0"/>
                <a:ea typeface="Calibri" panose="020F0502020204030204" pitchFamily="34" charset="0"/>
              </a:rPr>
              <a:t>rainy season.</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100" dirty="0">
              <a:solidFill>
                <a:srgbClr val="000000"/>
              </a:solidFill>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Many children live in semipermanent, overcrowd</a:t>
            </a:r>
            <a:r>
              <a:rPr lang="id-ID" sz="1800" dirty="0" err="1">
                <a:effectLst/>
                <a:latin typeface="Calibri" panose="020F0502020204030204" pitchFamily="34" charset="0"/>
                <a:ea typeface="Calibri" panose="020F0502020204030204" pitchFamily="34" charset="0"/>
              </a:rPr>
              <a:t>ed</a:t>
            </a:r>
            <a:r>
              <a:rPr lang="en-US" sz="1800" dirty="0">
                <a:effectLst/>
                <a:latin typeface="Calibri" panose="020F0502020204030204" pitchFamily="34" charset="0"/>
                <a:ea typeface="Calibri" panose="020F0502020204030204" pitchFamily="34" charset="0"/>
              </a:rPr>
              <a:t> houses built on illegal land in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congested </a:t>
            </a:r>
            <a:r>
              <a:rPr lang="en-US" sz="1800" dirty="0" err="1">
                <a:effectLst/>
                <a:latin typeface="Calibri" panose="020F0502020204030204" pitchFamily="34" charset="0"/>
                <a:ea typeface="Calibri" panose="020F0502020204030204" pitchFamily="34" charset="0"/>
              </a:rPr>
              <a:t>neighbo</a:t>
            </a:r>
            <a:r>
              <a:rPr lang="id-ID" sz="1800" dirty="0">
                <a:effectLst/>
                <a:latin typeface="Calibri" panose="020F0502020204030204" pitchFamily="34" charset="0"/>
                <a:ea typeface="Calibri" panose="020F0502020204030204" pitchFamily="34" charset="0"/>
              </a:rPr>
              <a:t>u</a:t>
            </a:r>
            <a:r>
              <a:rPr lang="en-US" sz="1800" dirty="0" err="1">
                <a:effectLst/>
                <a:latin typeface="Calibri" panose="020F0502020204030204" pitchFamily="34" charset="0"/>
                <a:ea typeface="Calibri" panose="020F0502020204030204" pitchFamily="34" charset="0"/>
              </a:rPr>
              <a:t>rhood</a:t>
            </a:r>
            <a:r>
              <a:rPr lang="en-US" sz="1800" dirty="0">
                <a:effectLst/>
                <a:latin typeface="Calibri" panose="020F0502020204030204" pitchFamily="34" charset="0"/>
                <a:ea typeface="Calibri" panose="020F0502020204030204" pitchFamily="34" charset="0"/>
              </a:rPr>
              <a:t>, and  are prone to be</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homeless as well as exposed to social problem</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result</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from tense interaction</a:t>
            </a:r>
            <a:r>
              <a:rPr lang="id-ID" sz="1800" dirty="0">
                <a:effectLst/>
                <a:latin typeface="Calibri" panose="020F0502020204030204" pitchFamily="34" charset="0"/>
                <a:ea typeface="Calibri" panose="020F0502020204030204" pitchFamily="34" charset="0"/>
              </a:rPr>
              <a:t>s </a:t>
            </a:r>
            <a:r>
              <a:rPr lang="id-ID" sz="1800" dirty="0" err="1">
                <a:effectLst/>
                <a:latin typeface="Calibri" panose="020F0502020204030204" pitchFamily="34" charset="0"/>
                <a:ea typeface="Calibri" panose="020F0502020204030204" pitchFamily="34" charset="0"/>
              </a:rPr>
              <a:t>between</a:t>
            </a:r>
            <a:r>
              <a:rPr lang="en-US" sz="1800" dirty="0">
                <a:effectLst/>
                <a:latin typeface="Calibri" panose="020F0502020204030204" pitchFamily="34" charset="0"/>
                <a:ea typeface="Calibri" panose="020F0502020204030204" pitchFamily="34" charset="0"/>
              </a:rPr>
              <a:t> people living adjacent to each other.</a:t>
            </a:r>
          </a:p>
          <a:p>
            <a:endParaRPr lang="en-US"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Many children in this study reported themselves or their </a:t>
            </a:r>
            <a:r>
              <a:rPr lang="en-US" sz="1800" dirty="0" err="1">
                <a:effectLst/>
                <a:latin typeface="Calibri" panose="020F0502020204030204" pitchFamily="34" charset="0"/>
                <a:ea typeface="Calibri" panose="020F0502020204030204" pitchFamily="34" charset="0"/>
              </a:rPr>
              <a:t>neighbo</a:t>
            </a:r>
            <a:r>
              <a:rPr lang="id-ID" sz="1800" dirty="0">
                <a:effectLst/>
                <a:latin typeface="Calibri" panose="020F0502020204030204" pitchFamily="34" charset="0"/>
                <a:ea typeface="Calibri" panose="020F0502020204030204" pitchFamily="34" charset="0"/>
              </a:rPr>
              <a:t>u</a:t>
            </a:r>
            <a:r>
              <a:rPr lang="en-US" sz="1800" dirty="0" err="1">
                <a:effectLst/>
                <a:latin typeface="Calibri" panose="020F0502020204030204" pitchFamily="34" charset="0"/>
                <a:ea typeface="Calibri" panose="020F0502020204030204" pitchFamily="34" charset="0"/>
              </a:rPr>
              <a:t>rs</a:t>
            </a:r>
            <a:r>
              <a:rPr lang="en-US" sz="1800" dirty="0">
                <a:effectLst/>
                <a:latin typeface="Calibri" panose="020F0502020204030204" pitchFamily="34" charset="0"/>
                <a:ea typeface="Calibri" panose="020F0502020204030204" pitchFamily="34" charset="0"/>
              </a:rPr>
              <a:t> to have no access to toilet at home nor to a clean and proper toilet in their </a:t>
            </a:r>
            <a:r>
              <a:rPr lang="en-US" sz="1800" dirty="0" err="1">
                <a:effectLst/>
                <a:latin typeface="Calibri" panose="020F0502020204030204" pitchFamily="34" charset="0"/>
                <a:ea typeface="Calibri" panose="020F0502020204030204" pitchFamily="34" charset="0"/>
              </a:rPr>
              <a:t>neighbo</a:t>
            </a:r>
            <a:r>
              <a:rPr lang="id-ID" sz="1800" dirty="0">
                <a:effectLst/>
                <a:latin typeface="Calibri" panose="020F0502020204030204" pitchFamily="34" charset="0"/>
                <a:ea typeface="Calibri" panose="020F0502020204030204" pitchFamily="34" charset="0"/>
              </a:rPr>
              <a:t>u</a:t>
            </a:r>
            <a:r>
              <a:rPr lang="en-US" sz="1800" dirty="0" err="1">
                <a:effectLst/>
                <a:latin typeface="Calibri" panose="020F0502020204030204" pitchFamily="34" charset="0"/>
                <a:ea typeface="Calibri" panose="020F0502020204030204" pitchFamily="34" charset="0"/>
              </a:rPr>
              <a:t>rhood</a:t>
            </a:r>
            <a:r>
              <a:rPr lang="en-US" sz="1800" dirty="0">
                <a:effectLst/>
                <a:latin typeface="Calibri" panose="020F0502020204030204" pitchFamily="34" charset="0"/>
                <a:ea typeface="Calibri" panose="020F0502020204030204" pitchFamily="34" charset="0"/>
              </a:rPr>
              <a:t>. Children reported </a:t>
            </a:r>
            <a:r>
              <a:rPr lang="id-ID" sz="1800" dirty="0" err="1">
                <a:effectLst/>
                <a:latin typeface="Calibri" panose="020F0502020204030204" pitchFamily="34" charset="0"/>
                <a:ea typeface="Calibri" panose="020F0502020204030204" pitchFamily="34" charset="0"/>
              </a:rPr>
              <a:t>that</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public toilet</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in their </a:t>
            </a:r>
            <a:r>
              <a:rPr lang="en-US" sz="1800" dirty="0" err="1">
                <a:effectLst/>
                <a:latin typeface="Calibri" panose="020F0502020204030204" pitchFamily="34" charset="0"/>
                <a:ea typeface="Calibri" panose="020F0502020204030204" pitchFamily="34" charset="0"/>
              </a:rPr>
              <a:t>neighbo</a:t>
            </a:r>
            <a:r>
              <a:rPr lang="id-ID" sz="1800" dirty="0">
                <a:effectLst/>
                <a:latin typeface="Calibri" panose="020F0502020204030204" pitchFamily="34" charset="0"/>
                <a:ea typeface="Calibri" panose="020F0502020204030204" pitchFamily="34" charset="0"/>
              </a:rPr>
              <a:t>u</a:t>
            </a:r>
            <a:r>
              <a:rPr lang="en-US" sz="1800" dirty="0" err="1">
                <a:effectLst/>
                <a:latin typeface="Calibri" panose="020F0502020204030204" pitchFamily="34" charset="0"/>
                <a:ea typeface="Calibri" panose="020F0502020204030204" pitchFamily="34" charset="0"/>
              </a:rPr>
              <a:t>rhood</a:t>
            </a:r>
            <a:r>
              <a:rPr lang="en-US" sz="1800" dirty="0">
                <a:effectLst/>
                <a:latin typeface="Calibri" panose="020F0502020204030204" pitchFamily="34" charset="0"/>
                <a:ea typeface="Calibri" panose="020F0502020204030204" pitchFamily="34" charset="0"/>
              </a:rPr>
              <a:t> are mostly not functioning well (too dirty, broken, no light, lack of clean water supply) or </a:t>
            </a:r>
            <a:r>
              <a:rPr lang="id-ID" sz="1800" dirty="0">
                <a:effectLst/>
                <a:latin typeface="Calibri" panose="020F0502020204030204" pitchFamily="34" charset="0"/>
                <a:ea typeface="Calibri" panose="020F0502020204030204" pitchFamily="34" charset="0"/>
              </a:rPr>
              <a:t>are </a:t>
            </a:r>
            <a:r>
              <a:rPr lang="en-US" sz="1800" dirty="0">
                <a:effectLst/>
                <a:latin typeface="Calibri" panose="020F0502020204030204" pitchFamily="34" charset="0"/>
                <a:ea typeface="Calibri" panose="020F0502020204030204" pitchFamily="34" charset="0"/>
              </a:rPr>
              <a:t>too far from their home</a:t>
            </a:r>
          </a:p>
          <a:p>
            <a:endParaRPr lang="en-US" sz="1800" dirty="0">
              <a:effectLs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solidFill>
                  <a:srgbClr val="000000"/>
                </a:solidFill>
                <a:effectLst/>
                <a:latin typeface="Calibri" panose="020F0502020204030204" pitchFamily="34" charset="0"/>
                <a:ea typeface="Calibri" panose="020F0502020204030204" pitchFamily="34" charset="0"/>
              </a:rPr>
              <a:t>Children </a:t>
            </a:r>
            <a:r>
              <a:rPr lang="id-ID" sz="1800" dirty="0" err="1">
                <a:solidFill>
                  <a:srgbClr val="000000"/>
                </a:solidFill>
                <a:effectLst/>
                <a:latin typeface="Calibri" panose="020F0502020204030204" pitchFamily="34" charset="0"/>
                <a:ea typeface="Calibri" panose="020F0502020204030204" pitchFamily="34" charset="0"/>
              </a:rPr>
              <a:t>do</a:t>
            </a:r>
            <a:r>
              <a:rPr lang="id-ID" sz="1800" dirty="0">
                <a:solidFill>
                  <a:srgbClr val="000000"/>
                </a:solidFill>
                <a:effectLst/>
                <a:latin typeface="Calibri" panose="020F0502020204030204" pitchFamily="34" charset="0"/>
                <a:ea typeface="Calibri" panose="020F0502020204030204" pitchFamily="34" charset="0"/>
              </a:rPr>
              <a:t> not</a:t>
            </a:r>
            <a:r>
              <a:rPr lang="en-US" sz="1800" dirty="0">
                <a:solidFill>
                  <a:srgbClr val="000000"/>
                </a:solidFill>
                <a:effectLst/>
                <a:latin typeface="Calibri" panose="020F0502020204030204" pitchFamily="34" charset="0"/>
                <a:ea typeface="Calibri" panose="020F0502020204030204" pitchFamily="34" charset="0"/>
              </a:rPr>
              <a:t> have safe playgrounds </a:t>
            </a:r>
            <a:r>
              <a:rPr lang="id-ID" sz="1800" dirty="0" err="1">
                <a:solidFill>
                  <a:srgbClr val="000000"/>
                </a:solidFill>
                <a:effectLst/>
                <a:latin typeface="Calibri" panose="020F0502020204030204" pitchFamily="34" charset="0"/>
                <a:ea typeface="Calibri" panose="020F0502020204030204" pitchFamily="34" charset="0"/>
              </a:rPr>
              <a:t>to</a:t>
            </a:r>
            <a:r>
              <a:rPr lang="id-ID" sz="1800" dirty="0">
                <a:solidFill>
                  <a:srgbClr val="000000"/>
                </a:solidFill>
                <a:effectLst/>
                <a:latin typeface="Calibri" panose="020F0502020204030204" pitchFamily="34" charset="0"/>
                <a:ea typeface="Calibri" panose="020F0502020204030204" pitchFamily="34" charset="0"/>
              </a:rPr>
              <a:t> </a:t>
            </a:r>
            <a:r>
              <a:rPr lang="id-ID" sz="1800" dirty="0" err="1">
                <a:solidFill>
                  <a:srgbClr val="000000"/>
                </a:solidFill>
                <a:effectLst/>
                <a:latin typeface="Calibri" panose="020F0502020204030204" pitchFamily="34" charset="0"/>
                <a:ea typeface="Calibri" panose="020F0502020204030204" pitchFamily="34" charset="0"/>
              </a:rPr>
              <a:t>play</a:t>
            </a:r>
            <a:r>
              <a:rPr lang="id-ID" sz="1800" dirty="0">
                <a:solidFill>
                  <a:srgbClr val="000000"/>
                </a:solidFill>
                <a:effectLst/>
                <a:latin typeface="Calibri" panose="020F0502020204030204" pitchFamily="34" charset="0"/>
                <a:ea typeface="Calibri" panose="020F0502020204030204" pitchFamily="34" charset="0"/>
              </a:rPr>
              <a:t> in </a:t>
            </a:r>
            <a:r>
              <a:rPr lang="en-US" sz="1800" dirty="0">
                <a:solidFill>
                  <a:srgbClr val="000000"/>
                </a:solidFill>
                <a:effectLst/>
                <a:latin typeface="Calibri" panose="020F0502020204030204" pitchFamily="34" charset="0"/>
                <a:ea typeface="Calibri" panose="020F0502020204030204" pitchFamily="34" charset="0"/>
              </a:rPr>
              <a:t>because many of </a:t>
            </a:r>
            <a:r>
              <a:rPr lang="id-ID" sz="1800" dirty="0">
                <a:solidFill>
                  <a:srgbClr val="000000"/>
                </a:solidFill>
                <a:effectLst/>
                <a:latin typeface="Calibri" panose="020F0502020204030204" pitchFamily="34" charset="0"/>
                <a:ea typeface="Calibri" panose="020F0502020204030204" pitchFamily="34" charset="0"/>
              </a:rPr>
              <a:t>t</a:t>
            </a:r>
            <a:r>
              <a:rPr lang="en-US" sz="1800" dirty="0">
                <a:solidFill>
                  <a:srgbClr val="000000"/>
                </a:solidFill>
                <a:effectLst/>
                <a:latin typeface="Calibri" panose="020F0502020204030204" pitchFamily="34" charset="0"/>
                <a:ea typeface="Calibri" panose="020F0502020204030204" pitchFamily="34" charset="0"/>
              </a:rPr>
              <a:t>h</a:t>
            </a:r>
            <a:r>
              <a:rPr lang="id-ID" sz="1800" dirty="0" err="1">
                <a:solidFill>
                  <a:srgbClr val="000000"/>
                </a:solidFill>
                <a:effectLst/>
                <a:latin typeface="Calibri" panose="020F0502020204030204" pitchFamily="34" charset="0"/>
                <a:ea typeface="Calibri" panose="020F0502020204030204" pitchFamily="34" charset="0"/>
              </a:rPr>
              <a:t>ese</a:t>
            </a:r>
            <a:r>
              <a:rPr lang="en-US" sz="1800" dirty="0">
                <a:solidFill>
                  <a:srgbClr val="000000"/>
                </a:solidFill>
                <a:effectLst/>
                <a:latin typeface="Calibri" panose="020F0502020204030204" pitchFamily="34" charset="0"/>
                <a:ea typeface="Calibri" panose="020F0502020204030204" pitchFamily="34" charset="0"/>
              </a:rPr>
              <a:t> places ha</a:t>
            </a:r>
            <a:r>
              <a:rPr lang="id-ID" sz="1800" dirty="0" err="1">
                <a:solidFill>
                  <a:srgbClr val="000000"/>
                </a:solidFill>
                <a:effectLst/>
                <a:latin typeface="Calibri" panose="020F0502020204030204" pitchFamily="34" charset="0"/>
                <a:ea typeface="Calibri" panose="020F0502020204030204" pitchFamily="34" charset="0"/>
              </a:rPr>
              <a:t>ve</a:t>
            </a:r>
            <a:r>
              <a:rPr lang="en-US" sz="1800" dirty="0">
                <a:solidFill>
                  <a:srgbClr val="000000"/>
                </a:solidFill>
                <a:effectLst/>
                <a:latin typeface="Calibri" panose="020F0502020204030204" pitchFamily="34" charset="0"/>
                <a:ea typeface="Calibri" panose="020F0502020204030204" pitchFamily="34" charset="0"/>
              </a:rPr>
              <a:t> been converted to other functions such as parking lots and marketplaces. Consequently, </a:t>
            </a:r>
            <a:r>
              <a:rPr lang="en-US" sz="1800" dirty="0">
                <a:effectLst/>
                <a:latin typeface="Calibri" panose="020F0502020204030204" pitchFamily="34" charset="0"/>
                <a:ea typeface="Calibri" panose="020F0502020204030204" pitchFamily="34" charset="0"/>
              </a:rPr>
              <a:t>children play in unsafe and inappropriate places which are harmful to them. For example, children who live along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riverbank and in coastal areas are prone to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risk of drown</a:t>
            </a:r>
            <a:r>
              <a:rPr lang="id-ID" sz="1800" dirty="0" err="1">
                <a:effectLst/>
                <a:latin typeface="Calibri" panose="020F0502020204030204" pitchFamily="34" charset="0"/>
                <a:ea typeface="Calibri" panose="020F0502020204030204" pitchFamily="34" charset="0"/>
              </a:rPr>
              <a:t>ing</a:t>
            </a:r>
            <a:r>
              <a:rPr lang="id-ID" sz="1800" dirty="0">
                <a:effectLst/>
                <a:latin typeface="Calibri" panose="020F0502020204030204" pitchFamily="34" charset="0"/>
                <a:ea typeface="Calibri" panose="020F0502020204030204" pitchFamily="34" charset="0"/>
              </a:rPr>
              <a:t> in</a:t>
            </a:r>
            <a:r>
              <a:rPr lang="en-US" sz="1800" dirty="0">
                <a:effectLst/>
                <a:latin typeface="Calibri" panose="020F0502020204030204" pitchFamily="34" charset="0"/>
                <a:ea typeface="Calibri" panose="020F0502020204030204" pitchFamily="34" charset="0"/>
              </a:rPr>
              <a:t> the </a:t>
            </a:r>
            <a:r>
              <a:rPr lang="id-ID" sz="1800" dirty="0" err="1">
                <a:effectLst/>
                <a:latin typeface="Calibri" panose="020F0502020204030204" pitchFamily="34" charset="0"/>
                <a:ea typeface="Calibri" panose="020F0502020204030204" pitchFamily="34" charset="0"/>
              </a:rPr>
              <a:t>river</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or</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sea</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while playing with friends. The lack of playground</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also results in children spending time at internet café</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and gam</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a:t>
            </a:r>
            <a:r>
              <a:rPr lang="en-US" sz="1800" dirty="0" err="1">
                <a:effectLst/>
                <a:latin typeface="Calibri" panose="020F0502020204030204" pitchFamily="34" charset="0"/>
                <a:ea typeface="Calibri" panose="020F0502020204030204" pitchFamily="34" charset="0"/>
              </a:rPr>
              <a:t>centr</a:t>
            </a:r>
            <a:r>
              <a:rPr lang="id-ID" sz="1800" dirty="0">
                <a:effectLst/>
                <a:latin typeface="Calibri" panose="020F0502020204030204" pitchFamily="34" charset="0"/>
                <a:ea typeface="Calibri" panose="020F0502020204030204" pitchFamily="34" charset="0"/>
              </a:rPr>
              <a:t>e</a:t>
            </a:r>
            <a:r>
              <a:rPr lang="en-US" sz="1800" dirty="0">
                <a:effectLst/>
                <a:latin typeface="Calibri" panose="020F0502020204030204" pitchFamily="34" charset="0"/>
                <a:ea typeface="Calibri" panose="020F0502020204030204" pitchFamily="34" charset="0"/>
              </a:rPr>
              <a:t>s. This has been </a:t>
            </a:r>
            <a:r>
              <a:rPr lang="en-US" sz="1800" dirty="0" err="1">
                <a:effectLst/>
                <a:latin typeface="Calibri" panose="020F0502020204030204" pitchFamily="34" charset="0"/>
                <a:ea typeface="Calibri" panose="020F0502020204030204" pitchFamily="34" charset="0"/>
              </a:rPr>
              <a:t>worr</a:t>
            </a:r>
            <a:r>
              <a:rPr lang="id-ID" sz="1800" dirty="0" err="1">
                <a:effectLst/>
                <a:latin typeface="Calibri" panose="020F0502020204030204" pitchFamily="34" charset="0"/>
                <a:ea typeface="Calibri" panose="020F0502020204030204" pitchFamily="34" charset="0"/>
              </a:rPr>
              <a:t>ying</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parents because their children </a:t>
            </a:r>
            <a:r>
              <a:rPr lang="id-ID" sz="1800" dirty="0" err="1">
                <a:effectLst/>
                <a:latin typeface="Calibri" panose="020F0502020204030204" pitchFamily="34" charset="0"/>
                <a:ea typeface="Calibri" panose="020F0502020204030204" pitchFamily="34" charset="0"/>
              </a:rPr>
              <a:t>have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become addicted to gam</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and </a:t>
            </a:r>
            <a:r>
              <a:rPr lang="id-ID" sz="1800" dirty="0" err="1">
                <a:effectLst/>
                <a:latin typeface="Calibri" panose="020F0502020204030204" pitchFamily="34" charset="0"/>
                <a:ea typeface="Calibri" panose="020F0502020204030204" pitchFamily="34" charset="0"/>
              </a:rPr>
              <a:t>playing</a:t>
            </a:r>
            <a:r>
              <a:rPr lang="id-ID" sz="1800" dirty="0">
                <a:effectLst/>
                <a:latin typeface="Calibri" panose="020F0502020204030204" pitchFamily="34" charset="0"/>
                <a:ea typeface="Calibri" panose="020F0502020204030204" pitchFamily="34" charset="0"/>
              </a:rPr>
              <a:t> </a:t>
            </a:r>
            <a:r>
              <a:rPr lang="en-AU" sz="1800" dirty="0">
                <a:effectLst/>
                <a:latin typeface="Calibri" panose="020F0502020204030204" pitchFamily="34" charset="0"/>
                <a:ea typeface="Calibri" panose="020F0502020204030204" pitchFamily="34" charset="0"/>
              </a:rPr>
              <a:t>on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internet.</a:t>
            </a:r>
            <a:endParaRPr lang="en-ID" sz="1800" dirty="0">
              <a:solidFill>
                <a:srgbClr val="000000"/>
              </a:solidFill>
              <a:effectLst/>
              <a:latin typeface="Times New Roman" panose="02020603050405020304" pitchFamily="18" charset="0"/>
              <a:ea typeface="Times New Roman" panose="02020603050405020304" pitchFamily="18" charset="0"/>
            </a:endParaRPr>
          </a:p>
          <a:p>
            <a:endParaRPr lang="en-ID" dirty="0"/>
          </a:p>
        </p:txBody>
      </p:sp>
    </p:spTree>
    <p:extLst>
      <p:ext uri="{BB962C8B-B14F-4D97-AF65-F5344CB8AC3E}">
        <p14:creationId xmlns:p14="http://schemas.microsoft.com/office/powerpoint/2010/main" val="808473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effectLst/>
                <a:highlight>
                  <a:srgbClr val="FFFF00"/>
                </a:highlight>
                <a:latin typeface="Calibri" panose="020F0502020204030204" pitchFamily="34" charset="0"/>
                <a:ea typeface="Calibri" panose="020F0502020204030204" pitchFamily="34" charset="0"/>
              </a:rPr>
              <a:t>Despite the financial assistance received by children, financial barriers are still hindering them </a:t>
            </a:r>
            <a:r>
              <a:rPr lang="id-ID" sz="1800" dirty="0" err="1">
                <a:effectLst/>
                <a:highlight>
                  <a:srgbClr val="FFFF00"/>
                </a:highlight>
                <a:latin typeface="Calibri" panose="020F0502020204030204" pitchFamily="34" charset="0"/>
                <a:ea typeface="Calibri" panose="020F0502020204030204" pitchFamily="34" charset="0"/>
              </a:rPr>
              <a:t>from</a:t>
            </a:r>
            <a:r>
              <a:rPr lang="id-ID" sz="1800" dirty="0">
                <a:effectLst/>
                <a:highlight>
                  <a:srgbClr val="FFFF00"/>
                </a:highlight>
                <a:latin typeface="Calibri" panose="020F0502020204030204" pitchFamily="34" charset="0"/>
                <a:ea typeface="Calibri" panose="020F0502020204030204" pitchFamily="34" charset="0"/>
              </a:rPr>
              <a:t> </a:t>
            </a:r>
            <a:r>
              <a:rPr lang="en-US" sz="1800" dirty="0">
                <a:effectLst/>
                <a:highlight>
                  <a:srgbClr val="FFFF00"/>
                </a:highlight>
                <a:latin typeface="Calibri" panose="020F0502020204030204" pitchFamily="34" charset="0"/>
                <a:ea typeface="Calibri" panose="020F0502020204030204" pitchFamily="34" charset="0"/>
              </a:rPr>
              <a:t>go</a:t>
            </a:r>
            <a:r>
              <a:rPr lang="id-ID" sz="1800" dirty="0" err="1">
                <a:effectLst/>
                <a:highlight>
                  <a:srgbClr val="FFFF00"/>
                </a:highlight>
                <a:latin typeface="Calibri" panose="020F0502020204030204" pitchFamily="34" charset="0"/>
                <a:ea typeface="Calibri" panose="020F0502020204030204" pitchFamily="34" charset="0"/>
              </a:rPr>
              <a:t>ing</a:t>
            </a:r>
            <a:r>
              <a:rPr lang="en-US" sz="1800" dirty="0">
                <a:effectLst/>
                <a:highlight>
                  <a:srgbClr val="FFFF00"/>
                </a:highlight>
                <a:latin typeface="Calibri" panose="020F0502020204030204" pitchFamily="34" charset="0"/>
                <a:ea typeface="Calibri" panose="020F0502020204030204" pitchFamily="34" charset="0"/>
              </a:rPr>
              <a:t> to school</a:t>
            </a:r>
            <a:r>
              <a:rPr lang="en-US" sz="1800" dirty="0">
                <a:effectLst/>
                <a:latin typeface="Calibri" panose="020F0502020204030204" pitchFamily="34" charset="0"/>
                <a:ea typeface="Calibri" panose="020F0502020204030204" pitchFamily="34" charset="0"/>
              </a:rPr>
              <a:t>. Furthermore, children mentioned the hidden costs of transportation, additional tutoring class, and pocket money, which cannot be covered by </a:t>
            </a:r>
            <a:r>
              <a:rPr lang="en-US" sz="1800" dirty="0" err="1">
                <a:effectLst/>
                <a:latin typeface="Calibri" panose="020F0502020204030204" pitchFamily="34" charset="0"/>
                <a:ea typeface="Calibri" panose="020F0502020204030204" pitchFamily="34" charset="0"/>
              </a:rPr>
              <a:t>th</a:t>
            </a:r>
            <a:r>
              <a:rPr lang="id-ID" sz="1800" dirty="0">
                <a:effectLst/>
                <a:latin typeface="Calibri" panose="020F0502020204030204" pitchFamily="34" charset="0"/>
                <a:ea typeface="Calibri" panose="020F0502020204030204" pitchFamily="34" charset="0"/>
              </a:rPr>
              <a:t>ose</a:t>
            </a:r>
            <a:r>
              <a:rPr lang="en-US" sz="1800" dirty="0">
                <a:effectLst/>
                <a:latin typeface="Calibri" panose="020F0502020204030204" pitchFamily="34" charset="0"/>
                <a:ea typeface="Calibri" panose="020F0502020204030204" pitchFamily="34" charset="0"/>
              </a:rPr>
              <a:t> kind</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of assistance program</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discouraging them to go to school. Facing these financial constraints, may result in children  </a:t>
            </a:r>
            <a:r>
              <a:rPr lang="en-US" sz="1800" dirty="0" err="1">
                <a:effectLst/>
                <a:latin typeface="Calibri" panose="020F0502020204030204" pitchFamily="34" charset="0"/>
                <a:ea typeface="Calibri" panose="020F0502020204030204" pitchFamily="34" charset="0"/>
              </a:rPr>
              <a:t>giv</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up on their schooling</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800" dirty="0">
              <a:effectLs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effectLst/>
                <a:highlight>
                  <a:srgbClr val="FFFF00"/>
                </a:highlight>
                <a:latin typeface="Calibri" panose="020F0502020204030204" pitchFamily="34" charset="0"/>
                <a:ea typeface="Calibri" panose="020F0502020204030204" pitchFamily="34" charset="0"/>
              </a:rPr>
              <a:t>School environment is also reported to be one of the factors influencing c</a:t>
            </a:r>
            <a:r>
              <a:rPr lang="en-US" sz="1800" dirty="0">
                <a:effectLst/>
                <a:latin typeface="Calibri" panose="020F0502020204030204" pitchFamily="34" charset="0"/>
                <a:ea typeface="Calibri" panose="020F0502020204030204" pitchFamily="34" charset="0"/>
              </a:rPr>
              <a:t>hildren’s motivation to go to school. The stories around this factor include both physical and social environment, ranging from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school location</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and</a:t>
            </a:r>
            <a:r>
              <a:rPr lang="en-US" sz="1800" dirty="0">
                <a:effectLst/>
                <a:latin typeface="Calibri" panose="020F0502020204030204" pitchFamily="34" charset="0"/>
                <a:ea typeface="Calibri" panose="020F0502020204030204" pitchFamily="34" charset="0"/>
              </a:rPr>
              <a:t> condition of the classroom, to overcrowded class</a:t>
            </a:r>
            <a:r>
              <a:rPr lang="id-ID" sz="1800" dirty="0">
                <a:effectLst/>
                <a:latin typeface="Calibri" panose="020F0502020204030204" pitchFamily="34" charset="0"/>
                <a:ea typeface="Calibri" panose="020F0502020204030204" pitchFamily="34" charset="0"/>
              </a:rPr>
              <a:t>es</a:t>
            </a:r>
            <a:r>
              <a:rPr lang="en-US" sz="1800" dirty="0">
                <a:effectLst/>
                <a:latin typeface="Calibri" panose="020F0502020204030204" pitchFamily="34" charset="0"/>
                <a:ea typeface="Calibri" panose="020F0502020204030204" pitchFamily="34" charset="0"/>
              </a:rPr>
              <a:t> and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influence of peers to skip classes</a:t>
            </a:r>
            <a:r>
              <a:rPr lang="id-ID"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For instance, Children in North Jakarta told how he does not like </a:t>
            </a:r>
            <a:r>
              <a:rPr lang="id-ID" sz="1800" dirty="0" err="1">
                <a:effectLst/>
                <a:latin typeface="Calibri" panose="020F0502020204030204" pitchFamily="34" charset="0"/>
                <a:ea typeface="Calibri" panose="020F0502020204030204" pitchFamily="34" charset="0"/>
              </a:rPr>
              <a:t>to</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go to school since it is located close to a wet, dirty, and stink</a:t>
            </a:r>
            <a:r>
              <a:rPr lang="id-ID" sz="1800" dirty="0">
                <a:effectLst/>
                <a:latin typeface="Calibri" panose="020F0502020204030204" pitchFamily="34" charset="0"/>
                <a:ea typeface="Calibri" panose="020F0502020204030204" pitchFamily="34" charset="0"/>
              </a:rPr>
              <a:t>y</a:t>
            </a:r>
            <a:r>
              <a:rPr lang="en-US" sz="1800" dirty="0">
                <a:effectLst/>
                <a:latin typeface="Calibri" panose="020F0502020204030204" pitchFamily="34" charset="0"/>
                <a:ea typeface="Calibri" panose="020F0502020204030204" pitchFamily="34" charset="0"/>
              </a:rPr>
              <a:t> market.</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800" dirty="0">
              <a:effectLs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spc="-10" dirty="0">
                <a:effectLst/>
                <a:highlight>
                  <a:srgbClr val="FFFF00"/>
                </a:highlight>
                <a:latin typeface="Calibri" panose="020F0502020204030204" pitchFamily="34" charset="0"/>
                <a:ea typeface="Calibri" panose="020F0502020204030204" pitchFamily="34" charset="0"/>
              </a:rPr>
              <a:t>Peer pressure plays a significant role in determining children’s motivation to go to school. According to children, when surrounded by peers who are </a:t>
            </a:r>
            <a:r>
              <a:rPr lang="id-ID" sz="1800" spc="-10" dirty="0" err="1">
                <a:effectLst/>
                <a:highlight>
                  <a:srgbClr val="FFFF00"/>
                </a:highlight>
                <a:latin typeface="Calibri" panose="020F0502020204030204" pitchFamily="34" charset="0"/>
                <a:ea typeface="Calibri" panose="020F0502020204030204" pitchFamily="34" charset="0"/>
              </a:rPr>
              <a:t>un</a:t>
            </a:r>
            <a:r>
              <a:rPr lang="en-US" sz="1800" spc="-10" dirty="0">
                <a:effectLst/>
                <a:highlight>
                  <a:srgbClr val="FFFF00"/>
                </a:highlight>
                <a:latin typeface="Calibri" panose="020F0502020204030204" pitchFamily="34" charset="0"/>
                <a:ea typeface="Calibri" panose="020F0502020204030204" pitchFamily="34" charset="0"/>
              </a:rPr>
              <a:t>motivated </a:t>
            </a:r>
            <a:r>
              <a:rPr lang="id-ID" sz="1800" spc="-10" dirty="0" err="1">
                <a:effectLst/>
                <a:highlight>
                  <a:srgbClr val="FFFF00"/>
                </a:highlight>
                <a:latin typeface="Calibri" panose="020F0502020204030204" pitchFamily="34" charset="0"/>
                <a:ea typeface="Calibri" panose="020F0502020204030204" pitchFamily="34" charset="0"/>
              </a:rPr>
              <a:t>to</a:t>
            </a:r>
            <a:r>
              <a:rPr lang="id-ID" sz="1800" spc="-10" dirty="0">
                <a:effectLst/>
                <a:highlight>
                  <a:srgbClr val="FFFF00"/>
                </a:highlight>
                <a:latin typeface="Calibri" panose="020F0502020204030204" pitchFamily="34" charset="0"/>
                <a:ea typeface="Calibri" panose="020F0502020204030204" pitchFamily="34" charset="0"/>
              </a:rPr>
              <a:t> </a:t>
            </a:r>
            <a:r>
              <a:rPr lang="en-US" sz="1800" spc="-10" dirty="0">
                <a:effectLst/>
                <a:highlight>
                  <a:srgbClr val="FFFF00"/>
                </a:highlight>
                <a:latin typeface="Calibri" panose="020F0502020204030204" pitchFamily="34" charset="0"/>
                <a:ea typeface="Calibri" panose="020F0502020204030204" pitchFamily="34" charset="0"/>
              </a:rPr>
              <a:t>go to school and choose to work over studying, they have</a:t>
            </a:r>
            <a:r>
              <a:rPr lang="id-ID" sz="1800" spc="-10" dirty="0">
                <a:effectLst/>
                <a:highlight>
                  <a:srgbClr val="FFFF00"/>
                </a:highlight>
                <a:latin typeface="Calibri" panose="020F0502020204030204" pitchFamily="34" charset="0"/>
                <a:ea typeface="Calibri" panose="020F0502020204030204" pitchFamily="34" charset="0"/>
              </a:rPr>
              <a:t> a</a:t>
            </a:r>
            <a:r>
              <a:rPr lang="en-US" sz="1800" spc="-10" dirty="0">
                <a:effectLst/>
                <a:highlight>
                  <a:srgbClr val="FFFF00"/>
                </a:highlight>
                <a:latin typeface="Calibri" panose="020F0502020204030204" pitchFamily="34" charset="0"/>
                <a:ea typeface="Calibri" panose="020F0502020204030204" pitchFamily="34" charset="0"/>
              </a:rPr>
              <a:t> high probability </a:t>
            </a:r>
            <a:r>
              <a:rPr lang="id-ID" sz="1800" spc="-10" dirty="0" err="1">
                <a:effectLst/>
                <a:highlight>
                  <a:srgbClr val="FFFF00"/>
                </a:highlight>
                <a:latin typeface="Calibri" panose="020F0502020204030204" pitchFamily="34" charset="0"/>
                <a:ea typeface="Calibri" panose="020F0502020204030204" pitchFamily="34" charset="0"/>
              </a:rPr>
              <a:t>of</a:t>
            </a:r>
            <a:r>
              <a:rPr lang="id-ID" sz="1800" spc="-10" dirty="0">
                <a:effectLst/>
                <a:highlight>
                  <a:srgbClr val="FFFF00"/>
                </a:highlight>
                <a:latin typeface="Calibri" panose="020F0502020204030204" pitchFamily="34" charset="0"/>
                <a:ea typeface="Calibri" panose="020F0502020204030204" pitchFamily="34" charset="0"/>
              </a:rPr>
              <a:t> </a:t>
            </a:r>
            <a:r>
              <a:rPr lang="en-US" sz="1800" spc="-10" dirty="0">
                <a:effectLst/>
                <a:highlight>
                  <a:srgbClr val="FFFF00"/>
                </a:highlight>
                <a:latin typeface="Calibri" panose="020F0502020204030204" pitchFamily="34" charset="0"/>
                <a:ea typeface="Calibri" panose="020F0502020204030204" pitchFamily="34" charset="0"/>
              </a:rPr>
              <a:t>follow</a:t>
            </a:r>
            <a:r>
              <a:rPr lang="id-ID" sz="1800" spc="-10" dirty="0" err="1">
                <a:effectLst/>
                <a:highlight>
                  <a:srgbClr val="FFFF00"/>
                </a:highlight>
                <a:latin typeface="Calibri" panose="020F0502020204030204" pitchFamily="34" charset="0"/>
                <a:ea typeface="Calibri" panose="020F0502020204030204" pitchFamily="34" charset="0"/>
              </a:rPr>
              <a:t>ing</a:t>
            </a:r>
            <a:r>
              <a:rPr lang="en-US" sz="1800" spc="-10" dirty="0">
                <a:effectLst/>
                <a:highlight>
                  <a:srgbClr val="FFFF00"/>
                </a:highlight>
                <a:latin typeface="Calibri" panose="020F0502020204030204" pitchFamily="34" charset="0"/>
                <a:ea typeface="Calibri" panose="020F0502020204030204" pitchFamily="34" charset="0"/>
              </a:rPr>
              <a:t> their peers. In fact, many children said that there were times when they skipped classes mostly because they </a:t>
            </a:r>
            <a:r>
              <a:rPr lang="id-ID" sz="1800" spc="-10" dirty="0" err="1">
                <a:effectLst/>
                <a:highlight>
                  <a:srgbClr val="FFFF00"/>
                </a:highlight>
                <a:latin typeface="Calibri" panose="020F0502020204030204" pitchFamily="34" charset="0"/>
                <a:ea typeface="Calibri" panose="020F0502020204030204" pitchFamily="34" charset="0"/>
              </a:rPr>
              <a:t>we</a:t>
            </a:r>
            <a:r>
              <a:rPr lang="en-US" sz="1800" spc="-10" dirty="0">
                <a:effectLst/>
                <a:highlight>
                  <a:srgbClr val="FFFF00"/>
                </a:highlight>
                <a:latin typeface="Calibri" panose="020F0502020204030204" pitchFamily="34" charset="0"/>
                <a:ea typeface="Calibri" panose="020F0502020204030204" pitchFamily="34" charset="0"/>
              </a:rPr>
              <a:t>re influenced by their peers.</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endParaRPr lang="en-US" sz="1800" spc="-10" dirty="0">
              <a:effectLst/>
              <a:highlight>
                <a:srgbClr val="FFFF00"/>
              </a:highligh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AU" sz="1800" dirty="0">
                <a:effectLst/>
                <a:latin typeface="Calibri" panose="020F0502020204030204" pitchFamily="34" charset="0"/>
                <a:ea typeface="Calibri" panose="020F0502020204030204" pitchFamily="34" charset="0"/>
              </a:rPr>
              <a:t>Choosing to enrol </a:t>
            </a:r>
            <a:r>
              <a:rPr lang="en-AU" sz="1800" dirty="0">
                <a:effectLst/>
                <a:highlight>
                  <a:srgbClr val="FFFF00"/>
                </a:highlight>
                <a:latin typeface="Calibri" panose="020F0502020204030204" pitchFamily="34" charset="0"/>
                <a:ea typeface="Calibri" panose="020F0502020204030204" pitchFamily="34" charset="0"/>
              </a:rPr>
              <a:t>in private schools is </a:t>
            </a:r>
            <a:r>
              <a:rPr lang="id-ID" sz="1800" dirty="0" err="1">
                <a:effectLst/>
                <a:highlight>
                  <a:srgbClr val="FFFF00"/>
                </a:highlight>
                <a:latin typeface="Calibri" panose="020F0502020204030204" pitchFamily="34" charset="0"/>
                <a:ea typeface="Calibri" panose="020F0502020204030204" pitchFamily="34" charset="0"/>
              </a:rPr>
              <a:t>ano</a:t>
            </a:r>
            <a:r>
              <a:rPr lang="en-US" sz="1800" dirty="0" err="1">
                <a:effectLst/>
                <a:highlight>
                  <a:srgbClr val="FFFF00"/>
                </a:highlight>
                <a:latin typeface="Calibri" panose="020F0502020204030204" pitchFamily="34" charset="0"/>
                <a:ea typeface="Calibri" panose="020F0502020204030204" pitchFamily="34" charset="0"/>
              </a:rPr>
              <a:t>ther</a:t>
            </a:r>
            <a:r>
              <a:rPr lang="en-US" sz="1800" dirty="0">
                <a:effectLst/>
                <a:highlight>
                  <a:srgbClr val="FFFF00"/>
                </a:highlight>
                <a:latin typeface="Calibri" panose="020F0502020204030204" pitchFamily="34" charset="0"/>
                <a:ea typeface="Calibri" panose="020F0502020204030204" pitchFamily="34" charset="0"/>
              </a:rPr>
              <a:t> reason children are excluded </a:t>
            </a:r>
            <a:r>
              <a:rPr lang="id-ID" sz="1800" dirty="0" err="1">
                <a:effectLst/>
                <a:highlight>
                  <a:srgbClr val="FFFF00"/>
                </a:highlight>
                <a:latin typeface="Calibri" panose="020F0502020204030204" pitchFamily="34" charset="0"/>
                <a:ea typeface="Calibri" panose="020F0502020204030204" pitchFamily="34" charset="0"/>
              </a:rPr>
              <a:t>from</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access</a:t>
            </a:r>
            <a:r>
              <a:rPr lang="id-ID" sz="1800" dirty="0" err="1">
                <a:effectLst/>
                <a:latin typeface="Calibri" panose="020F0502020204030204" pitchFamily="34" charset="0"/>
                <a:ea typeface="Calibri" panose="020F0502020204030204" pitchFamily="34" charset="0"/>
              </a:rPr>
              <a:t>ing</a:t>
            </a:r>
            <a:r>
              <a:rPr lang="en-US" sz="1800" dirty="0">
                <a:effectLst/>
                <a:latin typeface="Calibri" panose="020F0502020204030204" pitchFamily="34" charset="0"/>
                <a:ea typeface="Calibri" panose="020F0502020204030204" pitchFamily="34" charset="0"/>
              </a:rPr>
              <a:t> assistance from the government.</a:t>
            </a:r>
            <a:r>
              <a:rPr lang="en-US" sz="1800" spc="-10" dirty="0">
                <a:effectLst/>
                <a:highlight>
                  <a:srgbClr val="FFFF00"/>
                </a:highlight>
                <a:latin typeface="Calibri" panose="020F0502020204030204" pitchFamily="34" charset="0"/>
                <a:ea typeface="Calibri" panose="020F0502020204030204" pitchFamily="34" charset="0"/>
              </a:rPr>
              <a:t> C</a:t>
            </a:r>
            <a:r>
              <a:rPr lang="en-US" sz="1800" dirty="0">
                <a:effectLst/>
                <a:latin typeface="Calibri" panose="020F0502020204030204" pitchFamily="34" charset="0"/>
                <a:ea typeface="Calibri" panose="020F0502020204030204" pitchFamily="34" charset="0"/>
              </a:rPr>
              <a:t>hildren in North Jakarta reported that to be accepted in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public school and get the benefit</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from government program</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they must attain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certain level of graduation score. It leaves many children from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poor </a:t>
            </a:r>
            <a:r>
              <a:rPr lang="en-US" sz="1800" dirty="0" err="1">
                <a:effectLst/>
                <a:latin typeface="Calibri" panose="020F0502020204030204" pitchFamily="34" charset="0"/>
                <a:ea typeface="Calibri" panose="020F0502020204030204" pitchFamily="34" charset="0"/>
              </a:rPr>
              <a:t>famil</a:t>
            </a:r>
            <a:r>
              <a:rPr lang="id-ID" sz="1800" dirty="0">
                <a:effectLst/>
                <a:latin typeface="Calibri" panose="020F0502020204030204" pitchFamily="34" charset="0"/>
                <a:ea typeface="Calibri" panose="020F0502020204030204" pitchFamily="34" charset="0"/>
              </a:rPr>
              <a:t>y </a:t>
            </a:r>
            <a:r>
              <a:rPr lang="id-ID" sz="1800" dirty="0" err="1">
                <a:effectLst/>
                <a:latin typeface="Calibri" panose="020F0502020204030204" pitchFamily="34" charset="0"/>
                <a:ea typeface="Calibri" panose="020F0502020204030204" pitchFamily="34" charset="0"/>
              </a:rPr>
              <a:t>un</a:t>
            </a:r>
            <a:r>
              <a:rPr lang="en-US" sz="1800" dirty="0">
                <a:effectLst/>
                <a:latin typeface="Calibri" panose="020F0502020204030204" pitchFamily="34" charset="0"/>
                <a:ea typeface="Calibri" panose="020F0502020204030204" pitchFamily="34" charset="0"/>
              </a:rPr>
              <a:t>able </a:t>
            </a:r>
            <a:r>
              <a:rPr lang="id-ID" sz="1800" dirty="0" err="1">
                <a:effectLst/>
                <a:latin typeface="Calibri" panose="020F0502020204030204" pitchFamily="34" charset="0"/>
                <a:ea typeface="Calibri" panose="020F0502020204030204" pitchFamily="34" charset="0"/>
              </a:rPr>
              <a:t>to</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access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public school and government program</a:t>
            </a:r>
            <a:r>
              <a:rPr lang="id-ID" sz="1800" dirty="0">
                <a:effectLst/>
                <a:latin typeface="Calibri" panose="020F0502020204030204" pitchFamily="34" charset="0"/>
                <a:ea typeface="Calibri" panose="020F0502020204030204" pitchFamily="34" charset="0"/>
              </a:rPr>
              <a:t>s</a:t>
            </a:r>
            <a:r>
              <a:rPr lang="en-US" sz="1800" dirty="0">
                <a:effectLst/>
                <a:latin typeface="Calibri" panose="020F0502020204030204" pitchFamily="34" charset="0"/>
                <a:ea typeface="Calibri" panose="020F0502020204030204" pitchFamily="34" charset="0"/>
              </a:rPr>
              <a:t>; children from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poor family are more likely to attain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low score at school since they cannot afford additional tutoring lesson</a:t>
            </a:r>
            <a:r>
              <a:rPr lang="id-ID" sz="1800" dirty="0">
                <a:effectLst/>
                <a:latin typeface="Calibri" panose="020F0502020204030204" pitchFamily="34" charset="0"/>
                <a:ea typeface="Calibri" panose="020F0502020204030204" pitchFamily="34" charset="0"/>
              </a:rPr>
              <a:t>s </a:t>
            </a:r>
            <a:r>
              <a:rPr lang="en-US" sz="1800" dirty="0">
                <a:effectLst/>
                <a:latin typeface="Calibri" panose="020F0502020204030204" pitchFamily="34" charset="0"/>
                <a:ea typeface="Calibri" panose="020F0502020204030204" pitchFamily="34" charset="0"/>
              </a:rPr>
              <a:t>despite experiencing difficulties in their studies. Since they can only attain </a:t>
            </a:r>
            <a:r>
              <a:rPr lang="id-ID" sz="1800" dirty="0">
                <a:effectLst/>
                <a:latin typeface="Calibri" panose="020F0502020204030204" pitchFamily="34" charset="0"/>
                <a:ea typeface="Calibri" panose="020F0502020204030204" pitchFamily="34" charset="0"/>
              </a:rPr>
              <a:t>a </a:t>
            </a:r>
            <a:r>
              <a:rPr lang="en-US" sz="1800" dirty="0">
                <a:effectLst/>
                <a:latin typeface="Calibri" panose="020F0502020204030204" pitchFamily="34" charset="0"/>
                <a:ea typeface="Calibri" panose="020F0502020204030204" pitchFamily="34" charset="0"/>
              </a:rPr>
              <a:t>low graduation score, their parents can only </a:t>
            </a:r>
            <a:r>
              <a:rPr lang="en-US" sz="1800" dirty="0" err="1">
                <a:effectLst/>
                <a:latin typeface="Calibri" panose="020F0502020204030204" pitchFamily="34" charset="0"/>
                <a:ea typeface="Calibri" panose="020F0502020204030204" pitchFamily="34" charset="0"/>
              </a:rPr>
              <a:t>enrol</a:t>
            </a:r>
            <a:r>
              <a:rPr lang="en-US" sz="1800" dirty="0">
                <a:effectLst/>
                <a:latin typeface="Calibri" panose="020F0502020204030204" pitchFamily="34" charset="0"/>
                <a:ea typeface="Calibri" panose="020F0502020204030204" pitchFamily="34" charset="0"/>
              </a:rPr>
              <a:t> their children in private schools.</a:t>
            </a:r>
            <a:endParaRPr lang="en-ID" dirty="0"/>
          </a:p>
        </p:txBody>
      </p:sp>
    </p:spTree>
    <p:extLst>
      <p:ext uri="{BB962C8B-B14F-4D97-AF65-F5344CB8AC3E}">
        <p14:creationId xmlns:p14="http://schemas.microsoft.com/office/powerpoint/2010/main" val="2827645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Children in several study locations </a:t>
            </a:r>
            <a:r>
              <a:rPr lang="en-US" sz="1800" dirty="0">
                <a:effectLst/>
                <a:highlight>
                  <a:srgbClr val="FFFF00"/>
                </a:highlight>
                <a:latin typeface="Calibri" panose="020F0502020204030204" pitchFamily="34" charset="0"/>
                <a:ea typeface="Calibri" panose="020F0502020204030204" pitchFamily="34" charset="0"/>
              </a:rPr>
              <a:t>are prone </a:t>
            </a:r>
            <a:r>
              <a:rPr lang="id-ID" sz="1800" dirty="0" err="1">
                <a:effectLst/>
                <a:highlight>
                  <a:srgbClr val="FFFF00"/>
                </a:highlight>
                <a:latin typeface="Calibri" panose="020F0502020204030204" pitchFamily="34" charset="0"/>
                <a:ea typeface="Calibri" panose="020F0502020204030204" pitchFamily="34" charset="0"/>
              </a:rPr>
              <a:t>to</a:t>
            </a:r>
            <a:r>
              <a:rPr lang="id-ID" sz="1800" dirty="0">
                <a:effectLst/>
                <a:highlight>
                  <a:srgbClr val="FFFF00"/>
                </a:highlight>
                <a:latin typeface="Calibri" panose="020F0502020204030204" pitchFamily="34" charset="0"/>
                <a:ea typeface="Calibri" panose="020F0502020204030204" pitchFamily="34" charset="0"/>
              </a:rPr>
              <a:t> </a:t>
            </a:r>
            <a:r>
              <a:rPr lang="id-ID" sz="1800" dirty="0" err="1">
                <a:effectLst/>
                <a:highlight>
                  <a:srgbClr val="FFFF00"/>
                </a:highlight>
                <a:latin typeface="Calibri" panose="020F0502020204030204" pitchFamily="34" charset="0"/>
                <a:ea typeface="Calibri" panose="020F0502020204030204" pitchFamily="34" charset="0"/>
              </a:rPr>
              <a:t>contagious</a:t>
            </a:r>
            <a:r>
              <a:rPr lang="en-US" sz="1800" dirty="0">
                <a:effectLst/>
                <a:highlight>
                  <a:srgbClr val="FFFF00"/>
                </a:highlight>
                <a:latin typeface="Calibri" panose="020F0502020204030204" pitchFamily="34" charset="0"/>
                <a:ea typeface="Calibri" panose="020F0502020204030204" pitchFamily="34" charset="0"/>
              </a:rPr>
              <a:t> diseases caused by lack of hygiene and poor living condition</a:t>
            </a:r>
            <a:r>
              <a:rPr lang="en-US" sz="1800" dirty="0">
                <a:effectLst/>
                <a:latin typeface="Calibri" panose="020F0502020204030204" pitchFamily="34" charset="0"/>
                <a:ea typeface="Calibri" panose="020F0502020204030204" pitchFamily="34" charset="0"/>
              </a:rPr>
              <a:t>s. In Makassar</a:t>
            </a:r>
            <a:r>
              <a:rPr lang="id-ID"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for example, we found </a:t>
            </a:r>
            <a:r>
              <a:rPr lang="id-ID" sz="1800" dirty="0" err="1">
                <a:effectLst/>
                <a:latin typeface="Calibri" panose="020F0502020204030204" pitchFamily="34" charset="0"/>
                <a:ea typeface="Calibri" panose="020F0502020204030204" pitchFamily="34" charset="0"/>
              </a:rPr>
              <a:t>that</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children are exposed to the risk of contracting tuberculosis from other infected children in their </a:t>
            </a:r>
            <a:r>
              <a:rPr lang="en-US" sz="1800" dirty="0" err="1">
                <a:effectLst/>
                <a:latin typeface="Calibri" panose="020F0502020204030204" pitchFamily="34" charset="0"/>
                <a:ea typeface="Calibri" panose="020F0502020204030204" pitchFamily="34" charset="0"/>
              </a:rPr>
              <a:t>neighbo</a:t>
            </a:r>
            <a:r>
              <a:rPr lang="id-ID" sz="1800" dirty="0">
                <a:effectLst/>
                <a:latin typeface="Calibri" panose="020F0502020204030204" pitchFamily="34" charset="0"/>
                <a:ea typeface="Calibri" panose="020F0502020204030204" pitchFamily="34" charset="0"/>
              </a:rPr>
              <a:t>u</a:t>
            </a:r>
            <a:r>
              <a:rPr lang="en-US" sz="1800" dirty="0" err="1">
                <a:effectLst/>
                <a:latin typeface="Calibri" panose="020F0502020204030204" pitchFamily="34" charset="0"/>
                <a:ea typeface="Calibri" panose="020F0502020204030204" pitchFamily="34" charset="0"/>
              </a:rPr>
              <a:t>rhood</a:t>
            </a:r>
            <a:endParaRPr lang="en-US" sz="1800" dirty="0">
              <a:effectLst/>
              <a:latin typeface="Calibri" panose="020F0502020204030204" pitchFamily="34" charset="0"/>
              <a:ea typeface="Calibri" panose="020F0502020204030204" pitchFamily="34" charset="0"/>
            </a:endParaRPr>
          </a:p>
          <a:p>
            <a:endParaRPr lang="en-US" sz="1800" dirty="0">
              <a:effectLst/>
              <a:latin typeface="Calibri" panose="020F0502020204030204" pitchFamily="34" charset="0"/>
            </a:endParaRPr>
          </a:p>
          <a:p>
            <a:r>
              <a:rPr lang="en-US" sz="1800" dirty="0">
                <a:effectLst/>
                <a:latin typeface="Calibri" panose="020F0502020204030204" pitchFamily="34" charset="0"/>
                <a:ea typeface="Calibri" panose="020F0502020204030204" pitchFamily="34" charset="0"/>
              </a:rPr>
              <a:t>Even though the government has </a:t>
            </a:r>
            <a:r>
              <a:rPr lang="id-ID" sz="1800" dirty="0" err="1">
                <a:effectLst/>
                <a:latin typeface="Calibri" panose="020F0502020204030204" pitchFamily="34" charset="0"/>
                <a:ea typeface="Calibri" panose="020F0502020204030204" pitchFamily="34" charset="0"/>
              </a:rPr>
              <a:t>launched</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Universal H</a:t>
            </a:r>
            <a:r>
              <a:rPr lang="en-US" sz="1800" dirty="0" err="1">
                <a:effectLst/>
                <a:latin typeface="Calibri" panose="020F0502020204030204" pitchFamily="34" charset="0"/>
                <a:ea typeface="Calibri" panose="020F0502020204030204" pitchFamily="34" charset="0"/>
              </a:rPr>
              <a:t>ealth</a:t>
            </a:r>
            <a:r>
              <a:rPr lang="en-US"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Care</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Scheme</a:t>
            </a:r>
            <a:r>
              <a:rPr lang="id-ID" sz="1800" dirty="0">
                <a:effectLst/>
                <a:latin typeface="Calibri" panose="020F0502020204030204" pitchFamily="34" charset="0"/>
                <a:ea typeface="Calibri" panose="020F0502020204030204" pitchFamily="34" charset="0"/>
              </a:rPr>
              <a:t> (JKN)</a:t>
            </a:r>
            <a:r>
              <a:rPr lang="en-US" sz="1800" dirty="0">
                <a:effectLst/>
                <a:latin typeface="Calibri" panose="020F0502020204030204" pitchFamily="34" charset="0"/>
                <a:ea typeface="Calibri" panose="020F0502020204030204" pitchFamily="34" charset="0"/>
              </a:rPr>
              <a:t>, children reported that they still have to spend  money on  other costs, such as transportation, that may discourage them and other family members to access the health services. As a consequence, self-medication practices and seeking traditional treatment are quite common among children. In some cases, parents are not registered </a:t>
            </a:r>
            <a:r>
              <a:rPr lang="id-ID" sz="1800" dirty="0">
                <a:effectLst/>
                <a:latin typeface="Calibri" panose="020F0502020204030204" pitchFamily="34" charset="0"/>
                <a:ea typeface="Calibri" panose="020F0502020204030204" pitchFamily="34" charset="0"/>
              </a:rPr>
              <a:t>as a </a:t>
            </a:r>
            <a:r>
              <a:rPr lang="id-ID" sz="1800" dirty="0" err="1">
                <a:effectLst/>
                <a:latin typeface="Calibri" panose="020F0502020204030204" pitchFamily="34" charset="0"/>
                <a:ea typeface="Calibri" panose="020F0502020204030204" pitchFamily="34" charset="0"/>
              </a:rPr>
              <a:t>recipient</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of</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JKN since they cannot afford to pay the premium. As a result, they were not able </a:t>
            </a:r>
            <a:r>
              <a:rPr lang="id-ID" sz="1800" dirty="0" err="1">
                <a:effectLst/>
                <a:latin typeface="Calibri" panose="020F0502020204030204" pitchFamily="34" charset="0"/>
                <a:ea typeface="Calibri" panose="020F0502020204030204" pitchFamily="34" charset="0"/>
              </a:rPr>
              <a:t>to</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access </a:t>
            </a:r>
            <a:r>
              <a:rPr lang="id-ID" sz="1800" dirty="0" err="1">
                <a:effectLst/>
                <a:latin typeface="Calibri" panose="020F0502020204030204" pitchFamily="34" charset="0"/>
                <a:ea typeface="Calibri" panose="020F0502020204030204" pitchFamily="34" charset="0"/>
              </a:rPr>
              <a:t>the</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free or affordable public health services </a:t>
            </a:r>
            <a:r>
              <a:rPr lang="id-ID" sz="1800" dirty="0" err="1">
                <a:effectLst/>
                <a:latin typeface="Calibri" panose="020F0502020204030204" pitchFamily="34" charset="0"/>
                <a:ea typeface="Calibri" panose="020F0502020204030204" pitchFamily="34" charset="0"/>
              </a:rPr>
              <a:t>at</a:t>
            </a:r>
            <a:r>
              <a:rPr lang="en-US" sz="1800" dirty="0">
                <a:effectLst/>
                <a:latin typeface="Calibri" panose="020F0502020204030204" pitchFamily="34" charset="0"/>
                <a:ea typeface="Calibri" panose="020F0502020204030204" pitchFamily="34" charset="0"/>
              </a:rPr>
              <a:t> the time when their children were sick.</a:t>
            </a:r>
          </a:p>
          <a:p>
            <a:endParaRPr lang="en-US" sz="1800" dirty="0">
              <a:effectLst/>
              <a:latin typeface="Calibri" panose="020F0502020204030204" pitchFamily="34" charset="0"/>
            </a:endParaRPr>
          </a:p>
          <a:p>
            <a:r>
              <a:rPr lang="en-US" sz="1800" dirty="0">
                <a:effectLst/>
                <a:latin typeface="Calibri" panose="020F0502020204030204" pitchFamily="34" charset="0"/>
                <a:ea typeface="Calibri" panose="020F0502020204030204" pitchFamily="34" charset="0"/>
              </a:rPr>
              <a:t>Children raised their concern </a:t>
            </a:r>
            <a:r>
              <a:rPr lang="id-ID" sz="1800" dirty="0" err="1">
                <a:effectLst/>
                <a:latin typeface="Calibri" panose="020F0502020204030204" pitchFamily="34" charset="0"/>
                <a:ea typeface="Calibri" panose="020F0502020204030204" pitchFamily="34" charset="0"/>
              </a:rPr>
              <a:t>about</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not having not enough meals for </a:t>
            </a:r>
            <a:r>
              <a:rPr lang="id-ID" sz="1800" dirty="0" err="1">
                <a:effectLst/>
                <a:latin typeface="Calibri" panose="020F0502020204030204" pitchFamily="34" charset="0"/>
                <a:ea typeface="Calibri" panose="020F0502020204030204" pitchFamily="34" charset="0"/>
              </a:rPr>
              <a:t>their</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daily consumption; they often eat less than three times a day since their parents cannot afford to buy food. Furthermore, Children also reported this issue as one of the causes for them not being able to perform well at school.</a:t>
            </a:r>
            <a:endParaRPr lang="en-US" sz="1800" dirty="0">
              <a:effectLst/>
              <a:latin typeface="Calibri" panose="020F0502020204030204" pitchFamily="34" charset="0"/>
            </a:endParaRPr>
          </a:p>
          <a:p>
            <a:endParaRPr lang="en-ID" dirty="0"/>
          </a:p>
        </p:txBody>
      </p:sp>
    </p:spTree>
    <p:extLst>
      <p:ext uri="{BB962C8B-B14F-4D97-AF65-F5344CB8AC3E}">
        <p14:creationId xmlns:p14="http://schemas.microsoft.com/office/powerpoint/2010/main" val="1119524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Most of the reasons </a:t>
            </a:r>
            <a:r>
              <a:rPr lang="id-ID" sz="1800" dirty="0" err="1">
                <a:effectLst/>
                <a:latin typeface="Calibri" panose="020F0502020204030204" pitchFamily="34" charset="0"/>
                <a:ea typeface="Calibri" panose="020F0502020204030204" pitchFamily="34" charset="0"/>
              </a:rPr>
              <a:t>elicited</a:t>
            </a:r>
            <a:r>
              <a:rPr lang="en-US" sz="1800" dirty="0">
                <a:effectLst/>
                <a:latin typeface="Calibri" panose="020F0502020204030204" pitchFamily="34" charset="0"/>
                <a:ea typeface="Calibri" panose="020F0502020204030204" pitchFamily="34" charset="0"/>
              </a:rPr>
              <a:t> from children on the issue of working children are related </a:t>
            </a:r>
            <a:r>
              <a:rPr lang="en-US" sz="1800" dirty="0">
                <a:effectLst/>
                <a:highlight>
                  <a:srgbClr val="FFFF00"/>
                </a:highlight>
                <a:latin typeface="Calibri" panose="020F0502020204030204" pitchFamily="34" charset="0"/>
                <a:ea typeface="Calibri" panose="020F0502020204030204" pitchFamily="34" charset="0"/>
              </a:rPr>
              <a:t>to family financial situation</a:t>
            </a:r>
            <a:r>
              <a:rPr lang="id-ID" sz="1800" dirty="0">
                <a:effectLst/>
                <a:latin typeface="Calibri" panose="020F0502020204030204" pitchFamily="34" charset="0"/>
                <a:ea typeface="Calibri" panose="020F0502020204030204" pitchFamily="34" charset="0"/>
              </a:rPr>
              <a:t>: a </a:t>
            </a:r>
            <a:r>
              <a:rPr lang="id-ID" sz="1800" dirty="0" err="1">
                <a:effectLst/>
                <a:latin typeface="Calibri" panose="020F0502020204030204" pitchFamily="34" charset="0"/>
                <a:ea typeface="Calibri" panose="020F0502020204030204" pitchFamily="34" charset="0"/>
              </a:rPr>
              <a:t>number</a:t>
            </a:r>
            <a:r>
              <a:rPr lang="id-ID" sz="1800" dirty="0">
                <a:effectLst/>
                <a:latin typeface="Calibri" panose="020F0502020204030204" pitchFamily="34" charset="0"/>
                <a:ea typeface="Calibri" panose="020F0502020204030204" pitchFamily="34" charset="0"/>
              </a:rPr>
              <a:t> </a:t>
            </a:r>
            <a:r>
              <a:rPr lang="id-ID" sz="1800" dirty="0" err="1">
                <a:effectLst/>
                <a:latin typeface="Calibri" panose="020F0502020204030204" pitchFamily="34" charset="0"/>
                <a:ea typeface="Calibri" panose="020F0502020204030204" pitchFamily="34" charset="0"/>
              </a:rPr>
              <a:t>of</a:t>
            </a:r>
            <a:r>
              <a:rPr lang="en-US" sz="1800" dirty="0">
                <a:effectLst/>
                <a:latin typeface="Calibri" panose="020F0502020204030204" pitchFamily="34" charset="0"/>
                <a:ea typeface="Calibri" panose="020F0502020204030204" pitchFamily="34" charset="0"/>
              </a:rPr>
              <a:t> children reported that their parents are no longer working due to illness</a:t>
            </a:r>
            <a:r>
              <a:rPr lang="id-ID"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many children explain</a:t>
            </a:r>
            <a:r>
              <a:rPr lang="id-ID" sz="1800" dirty="0" err="1">
                <a:effectLst/>
                <a:latin typeface="Calibri" panose="020F0502020204030204" pitchFamily="34" charset="0"/>
                <a:ea typeface="Calibri" panose="020F0502020204030204" pitchFamily="34" charset="0"/>
              </a:rPr>
              <a:t>ed</a:t>
            </a:r>
            <a:r>
              <a:rPr lang="en-US" sz="1800" dirty="0">
                <a:effectLst/>
                <a:latin typeface="Calibri" panose="020F0502020204030204" pitchFamily="34" charset="0"/>
                <a:ea typeface="Calibri" panose="020F0502020204030204" pitchFamily="34" charset="0"/>
              </a:rPr>
              <a:t> that they want to have more pocket money since their parents can only give them a very small amount of money</a:t>
            </a:r>
            <a:r>
              <a:rPr lang="id-ID"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and a number of others  said </a:t>
            </a:r>
            <a:r>
              <a:rPr lang="id-ID" sz="1800" dirty="0" err="1">
                <a:effectLst/>
                <a:latin typeface="Calibri" panose="020F0502020204030204" pitchFamily="34" charset="0"/>
                <a:ea typeface="Calibri" panose="020F0502020204030204" pitchFamily="34" charset="0"/>
              </a:rPr>
              <a:t>that</a:t>
            </a:r>
            <a:r>
              <a:rPr lang="id-ID"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they need to earn money</a:t>
            </a:r>
            <a:r>
              <a:rPr lang="id-ID" sz="1800" dirty="0">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so they can help their parents to afford daily needs. </a:t>
            </a:r>
          </a:p>
          <a:p>
            <a:endParaRPr lang="en-US" sz="1800" dirty="0">
              <a:effectLst/>
              <a:latin typeface="Calibri" panose="020F0502020204030204" pitchFamily="34" charset="0"/>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dirty="0">
                <a:solidFill>
                  <a:srgbClr val="000000"/>
                </a:solidFill>
                <a:effectLst/>
                <a:latin typeface="Calibri" panose="020F0502020204030204" pitchFamily="34" charset="0"/>
                <a:ea typeface="Calibri" panose="020F0502020204030204" pitchFamily="34" charset="0"/>
              </a:rPr>
              <a:t>Children living in inner</a:t>
            </a:r>
            <a:r>
              <a:rPr lang="id-ID" sz="1800" dirty="0">
                <a:solidFill>
                  <a:srgbClr val="000000"/>
                </a:solidFill>
                <a:effectLst/>
                <a:latin typeface="Calibri" panose="020F0502020204030204" pitchFamily="34" charset="0"/>
                <a:ea typeface="Calibri" panose="020F0502020204030204" pitchFamily="34" charset="0"/>
              </a:rPr>
              <a:t>-</a:t>
            </a:r>
            <a:r>
              <a:rPr lang="en-US" sz="1800" dirty="0">
                <a:solidFill>
                  <a:srgbClr val="000000"/>
                </a:solidFill>
                <a:effectLst/>
                <a:latin typeface="Calibri" panose="020F0502020204030204" pitchFamily="34" charset="0"/>
                <a:ea typeface="Calibri" panose="020F0502020204030204" pitchFamily="34" charset="0"/>
              </a:rPr>
              <a:t>city </a:t>
            </a:r>
            <a:r>
              <a:rPr lang="id-ID" sz="1800" dirty="0">
                <a:solidFill>
                  <a:srgbClr val="000000"/>
                </a:solidFill>
                <a:effectLst/>
                <a:latin typeface="Calibri" panose="020F0502020204030204" pitchFamily="34" charset="0"/>
                <a:ea typeface="Calibri" panose="020F0502020204030204" pitchFamily="34" charset="0"/>
              </a:rPr>
              <a:t>area</a:t>
            </a:r>
            <a:r>
              <a:rPr lang="en-AU" sz="1800" dirty="0">
                <a:solidFill>
                  <a:srgbClr val="000000"/>
                </a:solidFill>
                <a:effectLst/>
                <a:latin typeface="Calibri" panose="020F0502020204030204" pitchFamily="34" charset="0"/>
                <a:ea typeface="Calibri" panose="020F0502020204030204" pitchFamily="34" charset="0"/>
              </a:rPr>
              <a:t>s</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for example, reported the most common types of jobs done by children in each study location to include; waitress in cafés or restaurant</a:t>
            </a:r>
            <a:r>
              <a:rPr lang="id-ID" sz="1800" dirty="0">
                <a:solidFill>
                  <a:srgbClr val="000000"/>
                </a:solidFill>
                <a:effectLst/>
                <a:latin typeface="Calibri" panose="020F0502020204030204" pitchFamily="34" charset="0"/>
                <a:ea typeface="Calibri" panose="020F0502020204030204" pitchFamily="34" charset="0"/>
              </a:rPr>
              <a:t>s</a:t>
            </a:r>
            <a:r>
              <a:rPr lang="en-US" sz="1800" dirty="0">
                <a:solidFill>
                  <a:srgbClr val="000000"/>
                </a:solidFill>
                <a:effectLst/>
                <a:latin typeface="Calibri" panose="020F0502020204030204" pitchFamily="34" charset="0"/>
                <a:ea typeface="Calibri" panose="020F0502020204030204" pitchFamily="34" charset="0"/>
              </a:rPr>
              <a:t> (Surakarta), scavenger (Jakarta), </a:t>
            </a:r>
            <a:r>
              <a:rPr lang="id-ID" sz="1800" dirty="0" err="1">
                <a:solidFill>
                  <a:srgbClr val="000000"/>
                </a:solidFill>
                <a:effectLst/>
                <a:latin typeface="Calibri" panose="020F0502020204030204" pitchFamily="34" charset="0"/>
                <a:ea typeface="Calibri" panose="020F0502020204030204" pitchFamily="34" charset="0"/>
              </a:rPr>
              <a:t>and</a:t>
            </a:r>
            <a:r>
              <a:rPr lang="id-ID" sz="1800" dirty="0">
                <a:solidFill>
                  <a:srgbClr val="000000"/>
                </a:solidFill>
                <a:effectLst/>
                <a:latin typeface="Calibri" panose="020F0502020204030204" pitchFamily="34" charset="0"/>
                <a:ea typeface="Calibri" panose="020F0502020204030204" pitchFamily="34" charset="0"/>
              </a:rPr>
              <a:t> </a:t>
            </a:r>
            <a:r>
              <a:rPr lang="en-AU" sz="1800" dirty="0">
                <a:solidFill>
                  <a:srgbClr val="000000"/>
                </a:solidFill>
                <a:effectLst/>
                <a:latin typeface="Calibri" panose="020F0502020204030204" pitchFamily="34" charset="0"/>
                <a:ea typeface="Calibri" panose="020F0502020204030204" pitchFamily="34" charset="0"/>
              </a:rPr>
              <a:t>sheller of </a:t>
            </a:r>
            <a:r>
              <a:rPr lang="en-US" sz="1800" dirty="0">
                <a:solidFill>
                  <a:srgbClr val="000000"/>
                </a:solidFill>
                <a:effectLst/>
                <a:latin typeface="Calibri" panose="020F0502020204030204" pitchFamily="34" charset="0"/>
                <a:ea typeface="Calibri" panose="020F0502020204030204" pitchFamily="34" charset="0"/>
              </a:rPr>
              <a:t>cashew nuts and parking attendant (Makassar). Meanwhile, children from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coastal area reported working in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fish market or peeling shrimps and clams as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type of work typically done by children in their </a:t>
            </a:r>
            <a:r>
              <a:rPr lang="en-US" sz="1800" dirty="0" err="1">
                <a:solidFill>
                  <a:srgbClr val="000000"/>
                </a:solidFill>
                <a:effectLst/>
                <a:latin typeface="Calibri" panose="020F0502020204030204" pitchFamily="34" charset="0"/>
                <a:ea typeface="Calibri" panose="020F0502020204030204" pitchFamily="34" charset="0"/>
              </a:rPr>
              <a:t>neighbo</a:t>
            </a:r>
            <a:r>
              <a:rPr lang="id-ID" sz="1800" dirty="0">
                <a:solidFill>
                  <a:srgbClr val="000000"/>
                </a:solidFill>
                <a:effectLst/>
                <a:latin typeface="Calibri" panose="020F0502020204030204" pitchFamily="34" charset="0"/>
                <a:ea typeface="Calibri" panose="020F0502020204030204" pitchFamily="34" charset="0"/>
              </a:rPr>
              <a:t>u</a:t>
            </a:r>
            <a:r>
              <a:rPr lang="en-US" sz="1800" dirty="0" err="1">
                <a:solidFill>
                  <a:srgbClr val="000000"/>
                </a:solidFill>
                <a:effectLst/>
                <a:latin typeface="Calibri" panose="020F0502020204030204" pitchFamily="34" charset="0"/>
                <a:ea typeface="Calibri" panose="020F0502020204030204" pitchFamily="34" charset="0"/>
              </a:rPr>
              <a:t>rhood</a:t>
            </a:r>
            <a:r>
              <a:rPr lang="en-US" sz="1800" dirty="0">
                <a:solidFill>
                  <a:srgbClr val="000000"/>
                </a:solidFill>
                <a:effectLst/>
                <a:latin typeface="Calibri" panose="020F0502020204030204" pitchFamily="34" charset="0"/>
                <a:ea typeface="Calibri" panose="020F0502020204030204" pitchFamily="34" charset="0"/>
              </a:rPr>
              <a:t>.</a:t>
            </a:r>
            <a:endParaRPr lang="en-ID" sz="1800" dirty="0">
              <a:solidFill>
                <a:srgbClr val="000000"/>
              </a:solidFill>
              <a:effectLst/>
              <a:latin typeface="Times New Roman" panose="02020603050405020304" pitchFamily="18" charset="0"/>
              <a:ea typeface="Times New Roman" panose="02020603050405020304" pitchFamily="18" charset="0"/>
            </a:endParaRPr>
          </a:p>
          <a:p>
            <a:endParaRPr lang="en-ID" dirty="0"/>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ID" dirty="0"/>
              <a:t>Children also raised issues related to problem their experience at their workplace. </a:t>
            </a:r>
            <a:r>
              <a:rPr lang="en-US" sz="1800" dirty="0">
                <a:solidFill>
                  <a:srgbClr val="000000"/>
                </a:solidFill>
                <a:effectLst/>
                <a:latin typeface="Calibri" panose="020F0502020204030204" pitchFamily="34" charset="0"/>
                <a:ea typeface="Calibri" panose="020F0502020204030204" pitchFamily="34" charset="0"/>
              </a:rPr>
              <a:t>In the coastal area of Jakarta, girls at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senior high school level who work as shrimp peeler</a:t>
            </a:r>
            <a:r>
              <a:rPr lang="id-ID" sz="1800" dirty="0">
                <a:solidFill>
                  <a:srgbClr val="000000"/>
                </a:solidFill>
                <a:effectLst/>
                <a:latin typeface="Calibri" panose="020F0502020204030204" pitchFamily="34" charset="0"/>
                <a:ea typeface="Calibri" panose="020F0502020204030204" pitchFamily="34" charset="0"/>
              </a:rPr>
              <a:t>s</a:t>
            </a:r>
            <a:r>
              <a:rPr lang="en-US" sz="1800" dirty="0">
                <a:solidFill>
                  <a:srgbClr val="000000"/>
                </a:solidFill>
                <a:effectLst/>
                <a:latin typeface="Calibri" panose="020F0502020204030204" pitchFamily="34" charset="0"/>
                <a:ea typeface="Calibri" panose="020F0502020204030204" pitchFamily="34" charset="0"/>
              </a:rPr>
              <a:t> in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frozen food industry, reported symptoms such as back pain and respiratory problems (difficulties in breathing). They also reported that every day their  only free time to rest is during the lunch break and they are constantly exposed to chemicals such as chlorine, that </a:t>
            </a:r>
            <a:r>
              <a:rPr lang="id-ID" sz="1800" dirty="0">
                <a:solidFill>
                  <a:srgbClr val="000000"/>
                </a:solidFill>
                <a:effectLst/>
                <a:latin typeface="Calibri" panose="020F0502020204030204" pitchFamily="34" charset="0"/>
                <a:ea typeface="Calibri" panose="020F0502020204030204" pitchFamily="34" charset="0"/>
              </a:rPr>
              <a:t>are </a:t>
            </a:r>
            <a:r>
              <a:rPr lang="en-US" sz="1800" dirty="0">
                <a:solidFill>
                  <a:srgbClr val="000000"/>
                </a:solidFill>
                <a:effectLst/>
                <a:latin typeface="Calibri" panose="020F0502020204030204" pitchFamily="34" charset="0"/>
                <a:ea typeface="Calibri" panose="020F0502020204030204" pitchFamily="34" charset="0"/>
              </a:rPr>
              <a:t>used to clean the shrimps. Girls who live in </a:t>
            </a:r>
            <a:r>
              <a:rPr lang="id-ID" sz="1800" dirty="0" err="1">
                <a:solidFill>
                  <a:srgbClr val="000000"/>
                </a:solidFill>
                <a:effectLst/>
                <a:latin typeface="Calibri" panose="020F0502020204030204" pitchFamily="34" charset="0"/>
                <a:ea typeface="Calibri" panose="020F0502020204030204" pitchFamily="34" charset="0"/>
              </a:rPr>
              <a:t>the</a:t>
            </a:r>
            <a:r>
              <a:rPr lang="id-ID" sz="1800" dirty="0">
                <a:solidFill>
                  <a:srgbClr val="000000"/>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inner</a:t>
            </a:r>
            <a:r>
              <a:rPr lang="id-ID" sz="1800" dirty="0">
                <a:solidFill>
                  <a:srgbClr val="000000"/>
                </a:solidFill>
                <a:effectLst/>
                <a:latin typeface="Calibri" panose="020F0502020204030204" pitchFamily="34" charset="0"/>
                <a:ea typeface="Calibri" panose="020F0502020204030204" pitchFamily="34" charset="0"/>
              </a:rPr>
              <a:t>-</a:t>
            </a:r>
            <a:r>
              <a:rPr lang="en-US" sz="1800" dirty="0">
                <a:solidFill>
                  <a:srgbClr val="000000"/>
                </a:solidFill>
                <a:effectLst/>
                <a:latin typeface="Calibri" panose="020F0502020204030204" pitchFamily="34" charset="0"/>
                <a:ea typeface="Calibri" panose="020F0502020204030204" pitchFamily="34" charset="0"/>
              </a:rPr>
              <a:t>city </a:t>
            </a:r>
            <a:r>
              <a:rPr lang="id-ID" sz="1800" dirty="0">
                <a:solidFill>
                  <a:srgbClr val="000000"/>
                </a:solidFill>
                <a:effectLst/>
                <a:latin typeface="Calibri" panose="020F0502020204030204" pitchFamily="34" charset="0"/>
                <a:ea typeface="Calibri" panose="020F0502020204030204" pitchFamily="34" charset="0"/>
              </a:rPr>
              <a:t>area </a:t>
            </a:r>
            <a:r>
              <a:rPr lang="en-US" sz="1800" dirty="0">
                <a:solidFill>
                  <a:srgbClr val="000000"/>
                </a:solidFill>
                <a:effectLst/>
                <a:latin typeface="Calibri" panose="020F0502020204030204" pitchFamily="34" charset="0"/>
                <a:ea typeface="Calibri" panose="020F0502020204030204" pitchFamily="34" charset="0"/>
              </a:rPr>
              <a:t>reported that many of their peers working as waitress</a:t>
            </a:r>
            <a:r>
              <a:rPr lang="id-ID" sz="1800" dirty="0">
                <a:solidFill>
                  <a:srgbClr val="000000"/>
                </a:solidFill>
                <a:effectLst/>
                <a:latin typeface="Calibri" panose="020F0502020204030204" pitchFamily="34" charset="0"/>
                <a:ea typeface="Calibri" panose="020F0502020204030204" pitchFamily="34" charset="0"/>
              </a:rPr>
              <a:t>es</a:t>
            </a:r>
            <a:r>
              <a:rPr lang="en-US" sz="1800" dirty="0">
                <a:solidFill>
                  <a:srgbClr val="000000"/>
                </a:solidFill>
                <a:effectLst/>
                <a:latin typeface="Calibri" panose="020F0502020204030204" pitchFamily="34" charset="0"/>
                <a:ea typeface="Calibri" panose="020F0502020204030204" pitchFamily="34" charset="0"/>
              </a:rPr>
              <a:t> at cafés are highly prone to sexual exploitation.</a:t>
            </a:r>
            <a:endParaRPr lang="en-ID" sz="1800" dirty="0">
              <a:solidFill>
                <a:srgbClr val="000000"/>
              </a:solidFill>
              <a:effectLst/>
              <a:latin typeface="Times New Roman" panose="02020603050405020304" pitchFamily="18" charset="0"/>
              <a:ea typeface="Times New Roman" panose="02020603050405020304" pitchFamily="18" charset="0"/>
            </a:endParaRPr>
          </a:p>
          <a:p>
            <a:endParaRPr lang="en-ID" dirty="0"/>
          </a:p>
        </p:txBody>
      </p:sp>
    </p:spTree>
    <p:extLst>
      <p:ext uri="{BB962C8B-B14F-4D97-AF65-F5344CB8AC3E}">
        <p14:creationId xmlns:p14="http://schemas.microsoft.com/office/powerpoint/2010/main" val="2650524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Better financial condition does not guarantee non-poor children to be free from any deprivation. Furthermore, children in different age groups experience different dimension deprivation. </a:t>
            </a:r>
          </a:p>
          <a:p>
            <a:endParaRPr lang="en-US" dirty="0"/>
          </a:p>
          <a:p>
            <a:r>
              <a:rPr lang="en-ID" dirty="0"/>
              <a:t>The overlapping analysis shows that children may suffer from multidimensional deprivation, including monetary poverty, simultaneously.</a:t>
            </a:r>
          </a:p>
          <a:p>
            <a:endParaRPr lang="en-ID" dirty="0"/>
          </a:p>
          <a:p>
            <a:r>
              <a:rPr lang="en-ID" dirty="0"/>
              <a:t>Children have their own perspective on the dimensional deprivations they experience in daily life. Thus, listening to their aspirations could help the policy makers in designing better assistance to their needs which lead to better children well-being.</a:t>
            </a:r>
          </a:p>
          <a:p>
            <a:endParaRPr lang="en-ID" dirty="0"/>
          </a:p>
        </p:txBody>
      </p:sp>
    </p:spTree>
    <p:extLst>
      <p:ext uri="{BB962C8B-B14F-4D97-AF65-F5344CB8AC3E}">
        <p14:creationId xmlns:p14="http://schemas.microsoft.com/office/powerpoint/2010/main" val="184150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19174" y="2233518"/>
            <a:ext cx="6927899" cy="1856343"/>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sz="4000">
                <a:latin typeface="Avenir Next LT Pro"/>
              </a:defRPr>
            </a:lvl1pPr>
            <a:lvl2pPr lvl="1">
              <a:spcBef>
                <a:spcPts val="0"/>
              </a:spcBef>
              <a:spcAft>
                <a:spcPts val="0"/>
              </a:spcAft>
              <a:buSzPts val="5000"/>
              <a:buNone/>
              <a:defRPr sz="5000"/>
            </a:lvl2pPr>
            <a:lvl3pPr lvl="2">
              <a:spcBef>
                <a:spcPts val="0"/>
              </a:spcBef>
              <a:spcAft>
                <a:spcPts val="0"/>
              </a:spcAft>
              <a:buSzPts val="5000"/>
              <a:buNone/>
              <a:defRPr sz="5000"/>
            </a:lvl3pPr>
            <a:lvl4pPr lvl="3">
              <a:spcBef>
                <a:spcPts val="0"/>
              </a:spcBef>
              <a:spcAft>
                <a:spcPts val="0"/>
              </a:spcAft>
              <a:buSzPts val="5000"/>
              <a:buNone/>
              <a:defRPr sz="5000"/>
            </a:lvl4pPr>
            <a:lvl5pPr lvl="4">
              <a:spcBef>
                <a:spcPts val="0"/>
              </a:spcBef>
              <a:spcAft>
                <a:spcPts val="0"/>
              </a:spcAft>
              <a:buSzPts val="5000"/>
              <a:buNone/>
              <a:defRPr sz="5000"/>
            </a:lvl5pPr>
            <a:lvl6pPr lvl="5">
              <a:spcBef>
                <a:spcPts val="0"/>
              </a:spcBef>
              <a:spcAft>
                <a:spcPts val="0"/>
              </a:spcAft>
              <a:buSzPts val="5000"/>
              <a:buNone/>
              <a:defRPr sz="5000"/>
            </a:lvl6pPr>
            <a:lvl7pPr lvl="6">
              <a:spcBef>
                <a:spcPts val="0"/>
              </a:spcBef>
              <a:spcAft>
                <a:spcPts val="0"/>
              </a:spcAft>
              <a:buSzPts val="5000"/>
              <a:buNone/>
              <a:defRPr sz="5000"/>
            </a:lvl7pPr>
            <a:lvl8pPr lvl="7">
              <a:spcBef>
                <a:spcPts val="0"/>
              </a:spcBef>
              <a:spcAft>
                <a:spcPts val="0"/>
              </a:spcAft>
              <a:buSzPts val="5000"/>
              <a:buNone/>
              <a:defRPr sz="5000"/>
            </a:lvl8pPr>
            <a:lvl9pPr lvl="8">
              <a:spcBef>
                <a:spcPts val="0"/>
              </a:spcBef>
              <a:spcAft>
                <a:spcPts val="0"/>
              </a:spcAft>
              <a:buSzPts val="5000"/>
              <a:buNone/>
              <a:defRPr sz="5000"/>
            </a:lvl9pPr>
          </a:lstStyle>
          <a:p>
            <a:endParaRPr dirty="0"/>
          </a:p>
        </p:txBody>
      </p:sp>
      <p:cxnSp>
        <p:nvCxnSpPr>
          <p:cNvPr id="11" name="Google Shape;11;p2"/>
          <p:cNvCxnSpPr>
            <a:cxnSpLocks/>
            <a:stCxn id="12" idx="4"/>
          </p:cNvCxnSpPr>
          <p:nvPr/>
        </p:nvCxnSpPr>
        <p:spPr>
          <a:xfrm flipV="1">
            <a:off x="939750" y="0"/>
            <a:ext cx="0" cy="2760750"/>
          </a:xfrm>
          <a:prstGeom prst="straightConnector1">
            <a:avLst/>
          </a:prstGeom>
          <a:noFill/>
          <a:ln w="9525" cap="flat" cmpd="sng">
            <a:solidFill>
              <a:schemeClr val="accent5"/>
            </a:solidFill>
            <a:prstDash val="solid"/>
            <a:round/>
            <a:headEnd type="none" w="med" len="med"/>
            <a:tailEnd type="none" w="med" len="med"/>
          </a:ln>
        </p:spPr>
      </p:cxnSp>
      <p:sp>
        <p:nvSpPr>
          <p:cNvPr id="12" name="Google Shape;12;p2"/>
          <p:cNvSpPr/>
          <p:nvPr/>
        </p:nvSpPr>
        <p:spPr>
          <a:xfrm>
            <a:off x="845250" y="2571750"/>
            <a:ext cx="189000" cy="1890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p3">
            <a:extLst>
              <a:ext uri="{FF2B5EF4-FFF2-40B4-BE49-F238E27FC236}">
                <a16:creationId xmlns:a16="http://schemas.microsoft.com/office/drawing/2014/main" id="{49A347D1-32A7-430D-A872-1F2EED277CD7}"/>
              </a:ext>
            </a:extLst>
          </p:cNvPr>
          <p:cNvSpPr txBox="1">
            <a:spLocks noGrp="1"/>
          </p:cNvSpPr>
          <p:nvPr>
            <p:ph type="subTitle" idx="1"/>
          </p:nvPr>
        </p:nvSpPr>
        <p:spPr>
          <a:xfrm>
            <a:off x="1319175" y="4171138"/>
            <a:ext cx="6927900" cy="353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000">
                <a:solidFill>
                  <a:schemeClr val="bg1"/>
                </a:solidFill>
                <a:latin typeface="Segoe UI" panose="020B0502040204020203" pitchFamily="34" charset="0"/>
                <a:cs typeface="Segoe UI" panose="020B0502040204020203" pitchFamily="34" charset="0"/>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1530175" y="2043673"/>
            <a:ext cx="6927900" cy="1056153"/>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600">
                <a:latin typeface="Avenir Next LT Pro"/>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dirty="0"/>
          </a:p>
        </p:txBody>
      </p:sp>
      <p:sp>
        <p:nvSpPr>
          <p:cNvPr id="15" name="Google Shape;15;p3"/>
          <p:cNvSpPr txBox="1">
            <a:spLocks noGrp="1"/>
          </p:cNvSpPr>
          <p:nvPr>
            <p:ph type="subTitle" idx="1"/>
          </p:nvPr>
        </p:nvSpPr>
        <p:spPr>
          <a:xfrm>
            <a:off x="1530175" y="3363941"/>
            <a:ext cx="6927900" cy="3531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solidFill>
                  <a:schemeClr val="bg1"/>
                </a:solidFill>
                <a:latin typeface="Segoe UI" panose="020B0502040204020203" pitchFamily="34" charset="0"/>
                <a:cs typeface="Segoe UI" panose="020B0502040204020203" pitchFamily="34" charset="0"/>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dirty="0"/>
          </a:p>
        </p:txBody>
      </p:sp>
      <p:cxnSp>
        <p:nvCxnSpPr>
          <p:cNvPr id="17" name="Google Shape;17;p3"/>
          <p:cNvCxnSpPr/>
          <p:nvPr/>
        </p:nvCxnSpPr>
        <p:spPr>
          <a:xfrm>
            <a:off x="939645"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18" name="Google Shape;18;p3"/>
          <p:cNvSpPr/>
          <p:nvPr/>
        </p:nvSpPr>
        <p:spPr>
          <a:xfrm flipH="1">
            <a:off x="632556" y="2267403"/>
            <a:ext cx="614400" cy="6144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p1">
            <a:extLst>
              <a:ext uri="{FF2B5EF4-FFF2-40B4-BE49-F238E27FC236}">
                <a16:creationId xmlns:a16="http://schemas.microsoft.com/office/drawing/2014/main" id="{3BE33CE7-EEA1-4FAF-8790-0A9FC94EF61F}"/>
              </a:ext>
            </a:extLst>
          </p:cNvPr>
          <p:cNvSpPr txBox="1">
            <a:spLocks noGrp="1"/>
          </p:cNvSpPr>
          <p:nvPr>
            <p:ph type="sldNum" idx="12"/>
          </p:nvPr>
        </p:nvSpPr>
        <p:spPr>
          <a:xfrm>
            <a:off x="6989140" y="4753842"/>
            <a:ext cx="670847" cy="315300"/>
          </a:xfrm>
          <a:prstGeom prst="rect">
            <a:avLst/>
          </a:prstGeom>
          <a:noFill/>
          <a:ln>
            <a:noFill/>
          </a:ln>
        </p:spPr>
        <p:txBody>
          <a:bodyPr spcFirstLastPara="1" wrap="square" lIns="91425" tIns="91425" rIns="91425" bIns="91425" anchor="t" anchorCtr="0">
            <a:noAutofit/>
          </a:bodyPr>
          <a:lstStyle>
            <a:lvl1pPr lvl="0" algn="r">
              <a:buNone/>
              <a:defRPr sz="10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8" name="Graphic 18">
            <a:extLst>
              <a:ext uri="{FF2B5EF4-FFF2-40B4-BE49-F238E27FC236}">
                <a16:creationId xmlns:a16="http://schemas.microsoft.com/office/drawing/2014/main" id="{2F8DABFF-434A-409A-906E-4212C7AE30F8}"/>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9" name="Google Shape;11;p2">
            <a:extLst>
              <a:ext uri="{FF2B5EF4-FFF2-40B4-BE49-F238E27FC236}">
                <a16:creationId xmlns:a16="http://schemas.microsoft.com/office/drawing/2014/main" id="{663019AC-07D7-4456-AB64-A20D2F021EE5}"/>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52D8A72-B9E2-40FB-A4A3-D54691FD4E17}"/>
              </a:ext>
            </a:extLst>
          </p:cNvPr>
          <p:cNvGrpSpPr/>
          <p:nvPr userDrawn="1"/>
        </p:nvGrpSpPr>
        <p:grpSpPr>
          <a:xfrm>
            <a:off x="1634118" y="3999450"/>
            <a:ext cx="5694832" cy="610311"/>
            <a:chOff x="1634118" y="3571515"/>
            <a:chExt cx="6143282" cy="658371"/>
          </a:xfrm>
        </p:grpSpPr>
        <p:grpSp>
          <p:nvGrpSpPr>
            <p:cNvPr id="4" name="Group 3">
              <a:extLst>
                <a:ext uri="{FF2B5EF4-FFF2-40B4-BE49-F238E27FC236}">
                  <a16:creationId xmlns:a16="http://schemas.microsoft.com/office/drawing/2014/main" id="{408B7752-2226-4137-86C6-AEFAAEAFB669}"/>
                </a:ext>
              </a:extLst>
            </p:cNvPr>
            <p:cNvGrpSpPr/>
            <p:nvPr/>
          </p:nvGrpSpPr>
          <p:grpSpPr>
            <a:xfrm>
              <a:off x="6544370" y="3571515"/>
              <a:ext cx="1233030" cy="658371"/>
              <a:chOff x="5345181" y="2872499"/>
              <a:chExt cx="1233030" cy="658371"/>
            </a:xfrm>
          </p:grpSpPr>
          <p:sp>
            <p:nvSpPr>
              <p:cNvPr id="13" name="Rectangle 12">
                <a:extLst>
                  <a:ext uri="{FF2B5EF4-FFF2-40B4-BE49-F238E27FC236}">
                    <a16:creationId xmlns:a16="http://schemas.microsoft.com/office/drawing/2014/main" id="{15788167-52BE-4F55-B8BF-C7FCA3F695ED}"/>
                  </a:ext>
                </a:extLst>
              </p:cNvPr>
              <p:cNvSpPr/>
              <p:nvPr userDrawn="1"/>
            </p:nvSpPr>
            <p:spPr>
              <a:xfrm>
                <a:off x="5345181" y="3269260"/>
                <a:ext cx="1233030" cy="26161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cap="none" spc="0" baseline="0" dirty="0">
                    <a:ln w="0">
                      <a:solidFill>
                        <a:schemeClr val="bg1"/>
                      </a:solidFill>
                    </a:ln>
                    <a:solidFill>
                      <a:schemeClr val="bg1"/>
                    </a:solidFill>
                    <a:latin typeface="Avenir LT Std 55 Roman" panose="020B0503020203020204" pitchFamily="34" charset="0"/>
                  </a:rPr>
                  <a:t>@smeru.institute</a:t>
                </a:r>
                <a:endParaRPr lang="en-US" sz="1100" cap="none" spc="0" baseline="0" dirty="0">
                  <a:ln w="0">
                    <a:solidFill>
                      <a:schemeClr val="bg1"/>
                    </a:solidFill>
                  </a:ln>
                  <a:solidFill>
                    <a:schemeClr val="bg1"/>
                  </a:solidFill>
                  <a:effectLst>
                    <a:outerShdw blurRad="38100" dist="19050" dir="2700000" algn="tl" rotWithShape="0">
                      <a:schemeClr val="dk1">
                        <a:alpha val="40000"/>
                      </a:schemeClr>
                    </a:outerShdw>
                  </a:effectLst>
                  <a:latin typeface="Avenir LT Std 55 Roman" panose="020B0503020203020204" pitchFamily="34" charset="0"/>
                </a:endParaRPr>
              </a:p>
            </p:txBody>
          </p:sp>
          <p:pic>
            <p:nvPicPr>
              <p:cNvPr id="14" name="Graphic 13">
                <a:extLst>
                  <a:ext uri="{FF2B5EF4-FFF2-40B4-BE49-F238E27FC236}">
                    <a16:creationId xmlns:a16="http://schemas.microsoft.com/office/drawing/2014/main" id="{6615EB50-17D5-4270-88E9-9180BCAEAA94}"/>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779869" y="2872499"/>
                <a:ext cx="363655" cy="363654"/>
              </a:xfrm>
              <a:prstGeom prst="rect">
                <a:avLst/>
              </a:prstGeom>
            </p:spPr>
          </p:pic>
        </p:grpSp>
        <p:grpSp>
          <p:nvGrpSpPr>
            <p:cNvPr id="5" name="Group 4">
              <a:extLst>
                <a:ext uri="{FF2B5EF4-FFF2-40B4-BE49-F238E27FC236}">
                  <a16:creationId xmlns:a16="http://schemas.microsoft.com/office/drawing/2014/main" id="{49040FBB-5518-4ED5-AB7F-4A7BB008E9C2}"/>
                </a:ext>
              </a:extLst>
            </p:cNvPr>
            <p:cNvGrpSpPr/>
            <p:nvPr/>
          </p:nvGrpSpPr>
          <p:grpSpPr>
            <a:xfrm>
              <a:off x="3760454" y="3576920"/>
              <a:ext cx="2101857" cy="652966"/>
              <a:chOff x="2219818" y="2877904"/>
              <a:chExt cx="2101857" cy="652966"/>
            </a:xfrm>
          </p:grpSpPr>
          <p:sp>
            <p:nvSpPr>
              <p:cNvPr id="11" name="Rectangle 10">
                <a:extLst>
                  <a:ext uri="{FF2B5EF4-FFF2-40B4-BE49-F238E27FC236}">
                    <a16:creationId xmlns:a16="http://schemas.microsoft.com/office/drawing/2014/main" id="{1FB2D572-453E-4C3A-942B-DB13FE53412C}"/>
                  </a:ext>
                </a:extLst>
              </p:cNvPr>
              <p:cNvSpPr/>
              <p:nvPr userDrawn="1"/>
            </p:nvSpPr>
            <p:spPr>
              <a:xfrm>
                <a:off x="2219818" y="3269260"/>
                <a:ext cx="2101857" cy="261610"/>
              </a:xfrm>
              <a:prstGeom prst="rect">
                <a:avLst/>
              </a:prstGeom>
              <a:noFill/>
            </p:spPr>
            <p:txBody>
              <a:bodyPr wrap="none" lIns="91440" tIns="45720" rIns="91440" bIns="45720">
                <a:spAutoFit/>
              </a:bodyPr>
              <a:lstStyle/>
              <a:p>
                <a:pPr algn="ctr"/>
                <a:r>
                  <a:rPr lang="en-US" sz="1100" cap="none" spc="0" baseline="0" dirty="0">
                    <a:ln w="0">
                      <a:solidFill>
                        <a:schemeClr val="bg1"/>
                      </a:solidFill>
                    </a:ln>
                    <a:solidFill>
                      <a:schemeClr val="bg1"/>
                    </a:solidFill>
                    <a:latin typeface="Avenir LT Std 55 Roman" panose="020B0503020203020204" pitchFamily="34" charset="0"/>
                  </a:rPr>
                  <a:t>The SMERU Research Institute</a:t>
                </a:r>
              </a:p>
            </p:txBody>
          </p:sp>
          <p:pic>
            <p:nvPicPr>
              <p:cNvPr id="12" name="Graphic 11">
                <a:extLst>
                  <a:ext uri="{FF2B5EF4-FFF2-40B4-BE49-F238E27FC236}">
                    <a16:creationId xmlns:a16="http://schemas.microsoft.com/office/drawing/2014/main" id="{9AD24DCF-2206-4FE9-8D71-773AE045A714}"/>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088918" y="2877904"/>
                <a:ext cx="363655" cy="363655"/>
              </a:xfrm>
              <a:prstGeom prst="rect">
                <a:avLst/>
              </a:prstGeom>
            </p:spPr>
          </p:pic>
        </p:grpSp>
        <p:grpSp>
          <p:nvGrpSpPr>
            <p:cNvPr id="6" name="Group 5">
              <a:extLst>
                <a:ext uri="{FF2B5EF4-FFF2-40B4-BE49-F238E27FC236}">
                  <a16:creationId xmlns:a16="http://schemas.microsoft.com/office/drawing/2014/main" id="{6CF8E3D5-0D95-44B7-B0DB-A2CE31673EA5}"/>
                </a:ext>
              </a:extLst>
            </p:cNvPr>
            <p:cNvGrpSpPr/>
            <p:nvPr/>
          </p:nvGrpSpPr>
          <p:grpSpPr>
            <a:xfrm>
              <a:off x="1634118" y="3576022"/>
              <a:ext cx="1576072" cy="653864"/>
              <a:chOff x="427245" y="2877006"/>
              <a:chExt cx="1576072" cy="653864"/>
            </a:xfrm>
          </p:grpSpPr>
          <p:pic>
            <p:nvPicPr>
              <p:cNvPr id="7" name="Graphic 6">
                <a:extLst>
                  <a:ext uri="{FF2B5EF4-FFF2-40B4-BE49-F238E27FC236}">
                    <a16:creationId xmlns:a16="http://schemas.microsoft.com/office/drawing/2014/main" id="{8C85C7E9-D6AF-4A3B-9A5C-FEE0011E5BC1}"/>
                  </a:ext>
                </a:extLst>
              </p:cNvPr>
              <p:cNvPicPr>
                <a:picLocks noChangeAspect="1"/>
              </p:cNvPicPr>
              <p:nvPr/>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574724" y="2882210"/>
                <a:ext cx="363655" cy="363655"/>
              </a:xfrm>
              <a:prstGeom prst="rect">
                <a:avLst/>
              </a:prstGeom>
            </p:spPr>
          </p:pic>
          <p:sp>
            <p:nvSpPr>
              <p:cNvPr id="8" name="Rectangle 7">
                <a:extLst>
                  <a:ext uri="{FF2B5EF4-FFF2-40B4-BE49-F238E27FC236}">
                    <a16:creationId xmlns:a16="http://schemas.microsoft.com/office/drawing/2014/main" id="{3B2B8345-E3E5-427C-8E92-7EE9D749EDCF}"/>
                  </a:ext>
                </a:extLst>
              </p:cNvPr>
              <p:cNvSpPr/>
              <p:nvPr/>
            </p:nvSpPr>
            <p:spPr>
              <a:xfrm>
                <a:off x="427245" y="3269260"/>
                <a:ext cx="1576072" cy="261610"/>
              </a:xfrm>
              <a:prstGeom prst="rect">
                <a:avLst/>
              </a:prstGeom>
              <a:noFill/>
            </p:spPr>
            <p:txBody>
              <a:bodyPr wrap="none" lIns="91440" tIns="45720" rIns="91440" bIns="45720">
                <a:spAutoFit/>
              </a:bodyPr>
              <a:lstStyle/>
              <a:p>
                <a:pPr algn="ctr"/>
                <a:r>
                  <a:rPr lang="en-US" sz="1100" cap="none" spc="150" baseline="0" dirty="0">
                    <a:ln w="0">
                      <a:solidFill>
                        <a:schemeClr val="bg1"/>
                      </a:solidFill>
                    </a:ln>
                    <a:solidFill>
                      <a:schemeClr val="bg1"/>
                    </a:solidFill>
                    <a:latin typeface="Avenir LT Std 55 Roman" panose="020B0503020203020204" pitchFamily="34" charset="0"/>
                  </a:rPr>
                  <a:t>@SMERUInstitute</a:t>
                </a:r>
              </a:p>
            </p:txBody>
          </p:sp>
          <p:pic>
            <p:nvPicPr>
              <p:cNvPr id="9" name="Graphic 8">
                <a:extLst>
                  <a:ext uri="{FF2B5EF4-FFF2-40B4-BE49-F238E27FC236}">
                    <a16:creationId xmlns:a16="http://schemas.microsoft.com/office/drawing/2014/main" id="{1A149A81-DC11-4B90-833E-496279142219}"/>
                  </a:ext>
                </a:extLst>
              </p:cNvPr>
              <p:cNvPicPr>
                <a:picLocks noChangeAspect="1"/>
              </p:cNvPicPr>
              <p:nvPr/>
            </p:nvPicPr>
            <p:blipFill>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73179" y="2882210"/>
                <a:ext cx="363655" cy="363655"/>
              </a:xfrm>
              <a:prstGeom prst="rect">
                <a:avLst/>
              </a:prstGeom>
            </p:spPr>
          </p:pic>
          <p:pic>
            <p:nvPicPr>
              <p:cNvPr id="10" name="Graphic 9">
                <a:extLst>
                  <a:ext uri="{FF2B5EF4-FFF2-40B4-BE49-F238E27FC236}">
                    <a16:creationId xmlns:a16="http://schemas.microsoft.com/office/drawing/2014/main" id="{CCB3B45F-5EF2-435E-8D01-DAACCB260501}"/>
                  </a:ext>
                </a:extLst>
              </p:cNvPr>
              <p:cNvPicPr>
                <a:picLocks noChangeAspect="1"/>
              </p:cNvPicPr>
              <p:nvPr/>
            </p:nvPicPr>
            <p:blipFill>
              <a:blip r:embed="rId10"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46760" y="2877006"/>
                <a:ext cx="363655" cy="363655"/>
              </a:xfrm>
              <a:prstGeom prst="rect">
                <a:avLst/>
              </a:prstGeom>
            </p:spPr>
          </p:pic>
        </p:grpSp>
      </p:grpSp>
      <p:grpSp>
        <p:nvGrpSpPr>
          <p:cNvPr id="15" name="Group 14">
            <a:extLst>
              <a:ext uri="{FF2B5EF4-FFF2-40B4-BE49-F238E27FC236}">
                <a16:creationId xmlns:a16="http://schemas.microsoft.com/office/drawing/2014/main" id="{65FC6186-44A5-425A-AFEF-991F0BD3B6AD}"/>
              </a:ext>
            </a:extLst>
          </p:cNvPr>
          <p:cNvGrpSpPr/>
          <p:nvPr userDrawn="1"/>
        </p:nvGrpSpPr>
        <p:grpSpPr>
          <a:xfrm>
            <a:off x="1634118" y="2956404"/>
            <a:ext cx="3602656" cy="606183"/>
            <a:chOff x="2970305" y="2402975"/>
            <a:chExt cx="3886354" cy="653918"/>
          </a:xfrm>
        </p:grpSpPr>
        <p:grpSp>
          <p:nvGrpSpPr>
            <p:cNvPr id="16" name="Group 15">
              <a:extLst>
                <a:ext uri="{FF2B5EF4-FFF2-40B4-BE49-F238E27FC236}">
                  <a16:creationId xmlns:a16="http://schemas.microsoft.com/office/drawing/2014/main" id="{4F29DAF0-78E6-4DBB-91F8-83A62C35CCB8}"/>
                </a:ext>
              </a:extLst>
            </p:cNvPr>
            <p:cNvGrpSpPr/>
            <p:nvPr/>
          </p:nvGrpSpPr>
          <p:grpSpPr>
            <a:xfrm>
              <a:off x="2970305" y="2402975"/>
              <a:ext cx="1112805" cy="647964"/>
              <a:chOff x="7765624" y="2882906"/>
              <a:chExt cx="1112805" cy="647964"/>
            </a:xfrm>
          </p:grpSpPr>
          <p:sp>
            <p:nvSpPr>
              <p:cNvPr id="22" name="Rectangle 21">
                <a:extLst>
                  <a:ext uri="{FF2B5EF4-FFF2-40B4-BE49-F238E27FC236}">
                    <a16:creationId xmlns:a16="http://schemas.microsoft.com/office/drawing/2014/main" id="{57EBA663-69FE-4AD7-B985-B72CAAABEB5B}"/>
                  </a:ext>
                </a:extLst>
              </p:cNvPr>
              <p:cNvSpPr/>
              <p:nvPr/>
            </p:nvSpPr>
            <p:spPr>
              <a:xfrm>
                <a:off x="7765624" y="3269260"/>
                <a:ext cx="1112805" cy="261610"/>
              </a:xfrm>
              <a:prstGeom prst="rect">
                <a:avLst/>
              </a:prstGeom>
              <a:noFill/>
            </p:spPr>
            <p:txBody>
              <a:bodyPr wrap="none" lIns="91440" tIns="45720" rIns="91440" bIns="45720">
                <a:spAutoFit/>
              </a:bodyPr>
              <a:lstStyle/>
              <a:p>
                <a:pPr algn="ctr"/>
                <a:r>
                  <a:rPr lang="en-US" sz="1100" cap="none" spc="150" baseline="0" dirty="0">
                    <a:ln w="0">
                      <a:solidFill>
                        <a:schemeClr val="bg1"/>
                      </a:solidFill>
                    </a:ln>
                    <a:solidFill>
                      <a:schemeClr val="bg1"/>
                    </a:solidFill>
                    <a:latin typeface="Avenir LT Std 55 Roman" panose="020B0503020203020204" pitchFamily="34" charset="0"/>
                  </a:rPr>
                  <a:t>smeru.or.id</a:t>
                </a:r>
              </a:p>
            </p:txBody>
          </p:sp>
          <p:pic>
            <p:nvPicPr>
              <p:cNvPr id="23" name="Graphic 22">
                <a:extLst>
                  <a:ext uri="{FF2B5EF4-FFF2-40B4-BE49-F238E27FC236}">
                    <a16:creationId xmlns:a16="http://schemas.microsoft.com/office/drawing/2014/main" id="{6520A941-C38A-4F0B-8671-0459FB77060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45403" y="2882906"/>
                <a:ext cx="353247" cy="353247"/>
              </a:xfrm>
              <a:prstGeom prst="rect">
                <a:avLst/>
              </a:prstGeom>
            </p:spPr>
          </p:pic>
        </p:grpSp>
        <p:grpSp>
          <p:nvGrpSpPr>
            <p:cNvPr id="17" name="Group 16">
              <a:extLst>
                <a:ext uri="{FF2B5EF4-FFF2-40B4-BE49-F238E27FC236}">
                  <a16:creationId xmlns:a16="http://schemas.microsoft.com/office/drawing/2014/main" id="{940F3877-EB58-4E01-9310-25BF12CDE662}"/>
                </a:ext>
              </a:extLst>
            </p:cNvPr>
            <p:cNvGrpSpPr/>
            <p:nvPr/>
          </p:nvGrpSpPr>
          <p:grpSpPr>
            <a:xfrm>
              <a:off x="5129904" y="2402975"/>
              <a:ext cx="1726755" cy="653918"/>
              <a:chOff x="5129904" y="2402975"/>
              <a:chExt cx="1726755" cy="653918"/>
            </a:xfrm>
          </p:grpSpPr>
          <p:sp>
            <p:nvSpPr>
              <p:cNvPr id="18" name="Rectangle 17">
                <a:extLst>
                  <a:ext uri="{FF2B5EF4-FFF2-40B4-BE49-F238E27FC236}">
                    <a16:creationId xmlns:a16="http://schemas.microsoft.com/office/drawing/2014/main" id="{C2461DA3-24E7-4162-9C78-5A3BCBBF9FEA}"/>
                  </a:ext>
                </a:extLst>
              </p:cNvPr>
              <p:cNvSpPr/>
              <p:nvPr/>
            </p:nvSpPr>
            <p:spPr>
              <a:xfrm>
                <a:off x="5129904" y="2795283"/>
                <a:ext cx="1726755" cy="261610"/>
              </a:xfrm>
              <a:prstGeom prst="rect">
                <a:avLst/>
              </a:prstGeom>
              <a:noFill/>
            </p:spPr>
            <p:txBody>
              <a:bodyPr wrap="none" lIns="91440" tIns="45720" rIns="91440" bIns="45720">
                <a:spAutoFit/>
              </a:bodyPr>
              <a:lstStyle/>
              <a:p>
                <a:pPr algn="ctr"/>
                <a:r>
                  <a:rPr lang="en-US" sz="1100" cap="none" spc="150" baseline="0" dirty="0">
                    <a:ln w="0">
                      <a:solidFill>
                        <a:schemeClr val="bg1"/>
                      </a:solidFill>
                    </a:ln>
                    <a:solidFill>
                      <a:schemeClr val="bg1"/>
                    </a:solidFill>
                    <a:latin typeface="Avenir LT Std 55 Roman" panose="020B0503020203020204" pitchFamily="34" charset="0"/>
                  </a:rPr>
                  <a:t>smeru@smeru.or.id</a:t>
                </a:r>
              </a:p>
            </p:txBody>
          </p:sp>
          <p:grpSp>
            <p:nvGrpSpPr>
              <p:cNvPr id="19" name="Group 18">
                <a:extLst>
                  <a:ext uri="{FF2B5EF4-FFF2-40B4-BE49-F238E27FC236}">
                    <a16:creationId xmlns:a16="http://schemas.microsoft.com/office/drawing/2014/main" id="{87433E65-3E92-42CB-B568-D7325E181A02}"/>
                  </a:ext>
                </a:extLst>
              </p:cNvPr>
              <p:cNvGrpSpPr/>
              <p:nvPr/>
            </p:nvGrpSpPr>
            <p:grpSpPr>
              <a:xfrm>
                <a:off x="5815253" y="2402975"/>
                <a:ext cx="356060" cy="356060"/>
                <a:chOff x="-588453" y="2789329"/>
                <a:chExt cx="356060" cy="356060"/>
              </a:xfrm>
            </p:grpSpPr>
            <p:sp>
              <p:nvSpPr>
                <p:cNvPr id="20" name="Oval 19">
                  <a:extLst>
                    <a:ext uri="{FF2B5EF4-FFF2-40B4-BE49-F238E27FC236}">
                      <a16:creationId xmlns:a16="http://schemas.microsoft.com/office/drawing/2014/main" id="{1F8478F9-62D5-40B1-95E3-09084DB1DD9C}"/>
                    </a:ext>
                  </a:extLst>
                </p:cNvPr>
                <p:cNvSpPr/>
                <p:nvPr/>
              </p:nvSpPr>
              <p:spPr>
                <a:xfrm>
                  <a:off x="-588453" y="2789329"/>
                  <a:ext cx="356060" cy="3560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Avenir LT Std 55 Roman" panose="020B0503020203020204" pitchFamily="34" charset="0"/>
                  </a:endParaRPr>
                </a:p>
              </p:txBody>
            </p:sp>
            <p:pic>
              <p:nvPicPr>
                <p:cNvPr id="21" name="Graphic 20" descr="Email outline">
                  <a:extLst>
                    <a:ext uri="{FF2B5EF4-FFF2-40B4-BE49-F238E27FC236}">
                      <a16:creationId xmlns:a16="http://schemas.microsoft.com/office/drawing/2014/main" id="{0EBBC92A-3083-453F-813D-FD46707D1DBE}"/>
                    </a:ext>
                  </a:extLst>
                </p:cNvPr>
                <p:cNvPicPr>
                  <a:picLocks noChangeAspect="1"/>
                </p:cNvPicPr>
                <p:nvPr/>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36837" y="2825577"/>
                  <a:ext cx="252827" cy="252827"/>
                </a:xfrm>
                <a:prstGeom prst="rect">
                  <a:avLst/>
                </a:prstGeom>
              </p:spPr>
            </p:pic>
          </p:grpSp>
        </p:grpSp>
      </p:grpSp>
      <p:sp>
        <p:nvSpPr>
          <p:cNvPr id="24" name="Graphic 18">
            <a:extLst>
              <a:ext uri="{FF2B5EF4-FFF2-40B4-BE49-F238E27FC236}">
                <a16:creationId xmlns:a16="http://schemas.microsoft.com/office/drawing/2014/main" id="{4C9864DC-EDFB-4094-93F4-B788D640937C}"/>
              </a:ext>
            </a:extLst>
          </p:cNvPr>
          <p:cNvSpPr>
            <a:spLocks noChangeAspect="1"/>
          </p:cNvSpPr>
          <p:nvPr userDrawn="1"/>
        </p:nvSpPr>
        <p:spPr>
          <a:xfrm>
            <a:off x="1634118" y="1909192"/>
            <a:ext cx="2034289" cy="572522"/>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pic>
        <p:nvPicPr>
          <p:cNvPr id="25" name="Picture 24">
            <a:extLst>
              <a:ext uri="{FF2B5EF4-FFF2-40B4-BE49-F238E27FC236}">
                <a16:creationId xmlns:a16="http://schemas.microsoft.com/office/drawing/2014/main" id="{31BA42A5-C3E5-4B43-8D2F-F3D7466E6F28}"/>
              </a:ext>
            </a:extLst>
          </p:cNvPr>
          <p:cNvPicPr>
            <a:picLocks noChangeAspect="1"/>
          </p:cNvPicPr>
          <p:nvPr userDrawn="1"/>
        </p:nvPicPr>
        <p:blipFill>
          <a:blip r:embed="rId16" cstate="hqprint">
            <a:extLst>
              <a:ext uri="{28A0092B-C50C-407E-A947-70E740481C1C}">
                <a14:useLocalDpi xmlns:a14="http://schemas.microsoft.com/office/drawing/2010/main"/>
              </a:ext>
            </a:extLst>
          </a:blip>
          <a:srcRect/>
          <a:stretch/>
        </p:blipFill>
        <p:spPr>
          <a:xfrm>
            <a:off x="4159595" y="1749830"/>
            <a:ext cx="939918" cy="821920"/>
          </a:xfrm>
          <a:prstGeom prst="rect">
            <a:avLst/>
          </a:prstGeom>
        </p:spPr>
      </p:pic>
      <p:sp>
        <p:nvSpPr>
          <p:cNvPr id="26" name="Google Shape;71;p12">
            <a:extLst>
              <a:ext uri="{FF2B5EF4-FFF2-40B4-BE49-F238E27FC236}">
                <a16:creationId xmlns:a16="http://schemas.microsoft.com/office/drawing/2014/main" id="{A285E3AC-8BEE-4027-ADC3-115F04AD99CA}"/>
              </a:ext>
            </a:extLst>
          </p:cNvPr>
          <p:cNvSpPr txBox="1">
            <a:spLocks/>
          </p:cNvSpPr>
          <p:nvPr userDrawn="1"/>
        </p:nvSpPr>
        <p:spPr>
          <a:xfrm>
            <a:off x="1493057" y="492708"/>
            <a:ext cx="4993712" cy="678043"/>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00" b="0" i="0" u="none" strike="noStrike" cap="none">
                <a:solidFill>
                  <a:schemeClr val="accent1"/>
                </a:solidFill>
                <a:latin typeface="Montserrat Medium" panose="00000600000000000000" pitchFamily="2" charset="0"/>
                <a:ea typeface="Montserrat Medium" panose="00000600000000000000"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it-IT" sz="4000" dirty="0">
              <a:latin typeface="Avenir Next LT Pro"/>
            </a:endParaRPr>
          </a:p>
        </p:txBody>
      </p:sp>
      <p:sp>
        <p:nvSpPr>
          <p:cNvPr id="27" name="Google Shape;22;p4">
            <a:extLst>
              <a:ext uri="{FF2B5EF4-FFF2-40B4-BE49-F238E27FC236}">
                <a16:creationId xmlns:a16="http://schemas.microsoft.com/office/drawing/2014/main" id="{CFB2B269-3D63-4968-9D35-2D4379C04029}"/>
              </a:ext>
            </a:extLst>
          </p:cNvPr>
          <p:cNvSpPr txBox="1">
            <a:spLocks noGrp="1"/>
          </p:cNvSpPr>
          <p:nvPr>
            <p:ph type="body" idx="1"/>
          </p:nvPr>
        </p:nvSpPr>
        <p:spPr>
          <a:xfrm>
            <a:off x="1634119" y="486502"/>
            <a:ext cx="5137942" cy="821920"/>
          </a:xfrm>
          <a:prstGeom prst="rect">
            <a:avLst/>
          </a:prstGeom>
        </p:spPr>
        <p:txBody>
          <a:bodyPr spcFirstLastPara="1" wrap="square" lIns="91425" tIns="91425" rIns="91425" bIns="91425" anchor="t" anchorCtr="0">
            <a:noAutofit/>
          </a:bodyPr>
          <a:lstStyle>
            <a:lvl1pPr marL="50800" lvl="0" indent="0" rtl="0">
              <a:spcBef>
                <a:spcPts val="600"/>
              </a:spcBef>
              <a:spcAft>
                <a:spcPts val="0"/>
              </a:spcAft>
              <a:buSzPts val="2800"/>
              <a:buFontTx/>
              <a:buNone/>
              <a:defRPr sz="3600" i="0">
                <a:solidFill>
                  <a:schemeClr val="accent1"/>
                </a:solidFill>
                <a:latin typeface="Avenir LT Std 55 Roman" panose="020B0503020203020204" pitchFamily="34" charset="0"/>
                <a:cs typeface="Segoe UI Semibold" panose="020B0702040204020203" pitchFamily="34" charset="0"/>
              </a:defRPr>
            </a:lvl1pPr>
            <a:lvl2pPr marL="914400" lvl="1" indent="-406400" rtl="0">
              <a:spcBef>
                <a:spcPts val="0"/>
              </a:spcBef>
              <a:spcAft>
                <a:spcPts val="0"/>
              </a:spcAft>
              <a:buSzPts val="2800"/>
              <a:buChar char="▫"/>
              <a:defRPr sz="2800" i="1">
                <a:solidFill>
                  <a:schemeClr val="accent1"/>
                </a:solidFill>
              </a:defRPr>
            </a:lvl2pPr>
            <a:lvl3pPr marL="1371600" lvl="2" indent="-406400" rtl="0">
              <a:spcBef>
                <a:spcPts val="0"/>
              </a:spcBef>
              <a:spcAft>
                <a:spcPts val="0"/>
              </a:spcAft>
              <a:buSzPts val="2800"/>
              <a:buChar char="■"/>
              <a:defRPr sz="2800" i="1">
                <a:solidFill>
                  <a:schemeClr val="accent1"/>
                </a:solidFill>
              </a:defRPr>
            </a:lvl3pPr>
            <a:lvl4pPr marL="1828800" lvl="3" indent="-406400" rtl="0">
              <a:spcBef>
                <a:spcPts val="0"/>
              </a:spcBef>
              <a:spcAft>
                <a:spcPts val="0"/>
              </a:spcAft>
              <a:buClr>
                <a:schemeClr val="accent1"/>
              </a:buClr>
              <a:buSzPts val="2800"/>
              <a:buChar char="●"/>
              <a:defRPr sz="2800" i="1">
                <a:solidFill>
                  <a:schemeClr val="accent1"/>
                </a:solidFill>
              </a:defRPr>
            </a:lvl4pPr>
            <a:lvl5pPr marL="2286000" lvl="4" indent="-406400" rtl="0">
              <a:spcBef>
                <a:spcPts val="0"/>
              </a:spcBef>
              <a:spcAft>
                <a:spcPts val="0"/>
              </a:spcAft>
              <a:buClr>
                <a:schemeClr val="accent1"/>
              </a:buClr>
              <a:buSzPts val="2800"/>
              <a:buChar char="○"/>
              <a:defRPr sz="2800" i="1">
                <a:solidFill>
                  <a:schemeClr val="accent1"/>
                </a:solidFill>
              </a:defRPr>
            </a:lvl5pPr>
            <a:lvl6pPr marL="2743200" lvl="5" indent="-406400" rtl="0">
              <a:spcBef>
                <a:spcPts val="0"/>
              </a:spcBef>
              <a:spcAft>
                <a:spcPts val="0"/>
              </a:spcAft>
              <a:buClr>
                <a:schemeClr val="accent1"/>
              </a:buClr>
              <a:buSzPts val="2800"/>
              <a:buChar char="■"/>
              <a:defRPr sz="2800" i="1">
                <a:solidFill>
                  <a:schemeClr val="accent1"/>
                </a:solidFill>
              </a:defRPr>
            </a:lvl6pPr>
            <a:lvl7pPr marL="3200400" lvl="6" indent="-406400" rtl="0">
              <a:spcBef>
                <a:spcPts val="0"/>
              </a:spcBef>
              <a:spcAft>
                <a:spcPts val="0"/>
              </a:spcAft>
              <a:buClr>
                <a:schemeClr val="accent1"/>
              </a:buClr>
              <a:buSzPts val="2800"/>
              <a:buChar char="●"/>
              <a:defRPr sz="2800" i="1">
                <a:solidFill>
                  <a:schemeClr val="accent1"/>
                </a:solidFill>
              </a:defRPr>
            </a:lvl7pPr>
            <a:lvl8pPr marL="3657600" lvl="7" indent="-406400" rtl="0">
              <a:spcBef>
                <a:spcPts val="0"/>
              </a:spcBef>
              <a:spcAft>
                <a:spcPts val="0"/>
              </a:spcAft>
              <a:buClr>
                <a:schemeClr val="accent1"/>
              </a:buClr>
              <a:buSzPts val="2800"/>
              <a:buChar char="○"/>
              <a:defRPr sz="2800" i="1">
                <a:solidFill>
                  <a:schemeClr val="accent1"/>
                </a:solidFill>
              </a:defRPr>
            </a:lvl8pPr>
            <a:lvl9pPr marL="4114800" lvl="8" indent="-406400">
              <a:spcBef>
                <a:spcPts val="0"/>
              </a:spcBef>
              <a:spcAft>
                <a:spcPts val="0"/>
              </a:spcAft>
              <a:buClr>
                <a:schemeClr val="accent1"/>
              </a:buClr>
              <a:buSzPts val="2800"/>
              <a:buChar char="■"/>
              <a:defRPr sz="2800" i="1">
                <a:solidFill>
                  <a:schemeClr val="accent1"/>
                </a:solidFill>
              </a:defRPr>
            </a:lvl9pPr>
          </a:lstStyle>
          <a:p>
            <a:endParaRPr dirty="0"/>
          </a:p>
        </p:txBody>
      </p:sp>
    </p:spTree>
    <p:extLst>
      <p:ext uri="{BB962C8B-B14F-4D97-AF65-F5344CB8AC3E}">
        <p14:creationId xmlns:p14="http://schemas.microsoft.com/office/powerpoint/2010/main" val="34131736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9"/>
        <p:cNvGrpSpPr/>
        <p:nvPr/>
      </p:nvGrpSpPr>
      <p:grpSpPr>
        <a:xfrm>
          <a:off x="0" y="0"/>
          <a:ext cx="0" cy="0"/>
          <a:chOff x="0" y="0"/>
          <a:chExt cx="0" cy="0"/>
        </a:xfrm>
      </p:grpSpPr>
      <p:cxnSp>
        <p:nvCxnSpPr>
          <p:cNvPr id="20" name="Google Shape;20;p4"/>
          <p:cNvCxnSpPr/>
          <p:nvPr/>
        </p:nvCxnSpPr>
        <p:spPr>
          <a:xfrm>
            <a:off x="945630"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21" name="Google Shape;21;p4"/>
          <p:cNvSpPr/>
          <p:nvPr/>
        </p:nvSpPr>
        <p:spPr>
          <a:xfrm>
            <a:off x="638325" y="2267417"/>
            <a:ext cx="614400" cy="6144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body" idx="1"/>
          </p:nvPr>
        </p:nvSpPr>
        <p:spPr>
          <a:xfrm>
            <a:off x="1633225" y="2161800"/>
            <a:ext cx="6700500" cy="819900"/>
          </a:xfrm>
          <a:prstGeom prst="rect">
            <a:avLst/>
          </a:prstGeom>
        </p:spPr>
        <p:txBody>
          <a:bodyPr spcFirstLastPara="1" wrap="square" lIns="91425" tIns="91425" rIns="91425" bIns="91425" anchor="t" anchorCtr="0">
            <a:noAutofit/>
          </a:bodyPr>
          <a:lstStyle>
            <a:lvl1pPr marL="50800" lvl="0" indent="0" rtl="0">
              <a:spcBef>
                <a:spcPts val="600"/>
              </a:spcBef>
              <a:spcAft>
                <a:spcPts val="0"/>
              </a:spcAft>
              <a:buSzPts val="2800"/>
              <a:buFontTx/>
              <a:buNone/>
              <a:defRPr sz="2800" i="1">
                <a:solidFill>
                  <a:schemeClr val="accent1"/>
                </a:solidFill>
                <a:latin typeface="Segoe UI Semibold" panose="020B0702040204020203" pitchFamily="34" charset="0"/>
                <a:cs typeface="Segoe UI Semibold" panose="020B0702040204020203" pitchFamily="34" charset="0"/>
              </a:defRPr>
            </a:lvl1pPr>
            <a:lvl2pPr marL="914400" lvl="1" indent="-406400" rtl="0">
              <a:spcBef>
                <a:spcPts val="0"/>
              </a:spcBef>
              <a:spcAft>
                <a:spcPts val="0"/>
              </a:spcAft>
              <a:buSzPts val="2800"/>
              <a:buChar char="▫"/>
              <a:defRPr sz="2800" i="1">
                <a:solidFill>
                  <a:schemeClr val="accent1"/>
                </a:solidFill>
              </a:defRPr>
            </a:lvl2pPr>
            <a:lvl3pPr marL="1371600" lvl="2" indent="-406400" rtl="0">
              <a:spcBef>
                <a:spcPts val="0"/>
              </a:spcBef>
              <a:spcAft>
                <a:spcPts val="0"/>
              </a:spcAft>
              <a:buSzPts val="2800"/>
              <a:buChar char="■"/>
              <a:defRPr sz="2800" i="1">
                <a:solidFill>
                  <a:schemeClr val="accent1"/>
                </a:solidFill>
              </a:defRPr>
            </a:lvl3pPr>
            <a:lvl4pPr marL="1828800" lvl="3" indent="-406400" rtl="0">
              <a:spcBef>
                <a:spcPts val="0"/>
              </a:spcBef>
              <a:spcAft>
                <a:spcPts val="0"/>
              </a:spcAft>
              <a:buClr>
                <a:schemeClr val="accent1"/>
              </a:buClr>
              <a:buSzPts val="2800"/>
              <a:buChar char="●"/>
              <a:defRPr sz="2800" i="1">
                <a:solidFill>
                  <a:schemeClr val="accent1"/>
                </a:solidFill>
              </a:defRPr>
            </a:lvl4pPr>
            <a:lvl5pPr marL="2286000" lvl="4" indent="-406400" rtl="0">
              <a:spcBef>
                <a:spcPts val="0"/>
              </a:spcBef>
              <a:spcAft>
                <a:spcPts val="0"/>
              </a:spcAft>
              <a:buClr>
                <a:schemeClr val="accent1"/>
              </a:buClr>
              <a:buSzPts val="2800"/>
              <a:buChar char="○"/>
              <a:defRPr sz="2800" i="1">
                <a:solidFill>
                  <a:schemeClr val="accent1"/>
                </a:solidFill>
              </a:defRPr>
            </a:lvl5pPr>
            <a:lvl6pPr marL="2743200" lvl="5" indent="-406400" rtl="0">
              <a:spcBef>
                <a:spcPts val="0"/>
              </a:spcBef>
              <a:spcAft>
                <a:spcPts val="0"/>
              </a:spcAft>
              <a:buClr>
                <a:schemeClr val="accent1"/>
              </a:buClr>
              <a:buSzPts val="2800"/>
              <a:buChar char="■"/>
              <a:defRPr sz="2800" i="1">
                <a:solidFill>
                  <a:schemeClr val="accent1"/>
                </a:solidFill>
              </a:defRPr>
            </a:lvl6pPr>
            <a:lvl7pPr marL="3200400" lvl="6" indent="-406400" rtl="0">
              <a:spcBef>
                <a:spcPts val="0"/>
              </a:spcBef>
              <a:spcAft>
                <a:spcPts val="0"/>
              </a:spcAft>
              <a:buClr>
                <a:schemeClr val="accent1"/>
              </a:buClr>
              <a:buSzPts val="2800"/>
              <a:buChar char="●"/>
              <a:defRPr sz="2800" i="1">
                <a:solidFill>
                  <a:schemeClr val="accent1"/>
                </a:solidFill>
              </a:defRPr>
            </a:lvl7pPr>
            <a:lvl8pPr marL="3657600" lvl="7" indent="-406400" rtl="0">
              <a:spcBef>
                <a:spcPts val="0"/>
              </a:spcBef>
              <a:spcAft>
                <a:spcPts val="0"/>
              </a:spcAft>
              <a:buClr>
                <a:schemeClr val="accent1"/>
              </a:buClr>
              <a:buSzPts val="2800"/>
              <a:buChar char="○"/>
              <a:defRPr sz="2800" i="1">
                <a:solidFill>
                  <a:schemeClr val="accent1"/>
                </a:solidFill>
              </a:defRPr>
            </a:lvl8pPr>
            <a:lvl9pPr marL="4114800" lvl="8" indent="-406400">
              <a:spcBef>
                <a:spcPts val="0"/>
              </a:spcBef>
              <a:spcAft>
                <a:spcPts val="0"/>
              </a:spcAft>
              <a:buClr>
                <a:schemeClr val="accent1"/>
              </a:buClr>
              <a:buSzPts val="2800"/>
              <a:buChar char="■"/>
              <a:defRPr sz="2800" i="1">
                <a:solidFill>
                  <a:schemeClr val="accent1"/>
                </a:solidFill>
              </a:defRPr>
            </a:lvl9pPr>
          </a:lstStyle>
          <a:p>
            <a:endParaRPr dirty="0"/>
          </a:p>
        </p:txBody>
      </p:sp>
      <p:sp>
        <p:nvSpPr>
          <p:cNvPr id="23" name="Google Shape;23;p4"/>
          <p:cNvSpPr txBox="1"/>
          <p:nvPr/>
        </p:nvSpPr>
        <p:spPr>
          <a:xfrm>
            <a:off x="286541" y="2244031"/>
            <a:ext cx="1306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dirty="0">
                <a:solidFill>
                  <a:schemeClr val="accent1"/>
                </a:solidFill>
                <a:latin typeface="Segoe UI Semibold" panose="020B0702040204020203" pitchFamily="34" charset="0"/>
                <a:ea typeface="Quicksand"/>
                <a:cs typeface="Segoe UI Semibold" panose="020B0702040204020203" pitchFamily="34" charset="0"/>
                <a:sym typeface="Quicksand"/>
              </a:rPr>
              <a:t>“</a:t>
            </a:r>
            <a:endParaRPr sz="4800" b="1" dirty="0">
              <a:solidFill>
                <a:schemeClr val="accent1"/>
              </a:solidFill>
              <a:latin typeface="Segoe UI Semibold" panose="020B0702040204020203" pitchFamily="34" charset="0"/>
              <a:ea typeface="Quicksand"/>
              <a:cs typeface="Segoe UI Semibold" panose="020B0702040204020203" pitchFamily="34" charset="0"/>
              <a:sym typeface="Quicksand"/>
            </a:endParaRPr>
          </a:p>
        </p:txBody>
      </p:sp>
      <p:sp>
        <p:nvSpPr>
          <p:cNvPr id="7" name="Google Shape;8;p1">
            <a:extLst>
              <a:ext uri="{FF2B5EF4-FFF2-40B4-BE49-F238E27FC236}">
                <a16:creationId xmlns:a16="http://schemas.microsoft.com/office/drawing/2014/main" id="{ECC02641-0062-4182-9446-91FB8161D913}"/>
              </a:ext>
            </a:extLst>
          </p:cNvPr>
          <p:cNvSpPr txBox="1">
            <a:spLocks noGrp="1"/>
          </p:cNvSpPr>
          <p:nvPr>
            <p:ph type="sldNum" idx="12"/>
          </p:nvPr>
        </p:nvSpPr>
        <p:spPr>
          <a:xfrm>
            <a:off x="6989140" y="4752131"/>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8" name="Graphic 18">
            <a:extLst>
              <a:ext uri="{FF2B5EF4-FFF2-40B4-BE49-F238E27FC236}">
                <a16:creationId xmlns:a16="http://schemas.microsoft.com/office/drawing/2014/main" id="{19136894-2410-45B3-B8B7-497C94DF83C2}"/>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9" name="Google Shape;11;p2">
            <a:extLst>
              <a:ext uri="{FF2B5EF4-FFF2-40B4-BE49-F238E27FC236}">
                <a16:creationId xmlns:a16="http://schemas.microsoft.com/office/drawing/2014/main" id="{7FDC56FA-D310-49EC-A959-52FC131CC7A8}"/>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646255" y="304800"/>
            <a:ext cx="7973206" cy="525629"/>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Quicksand"/>
              <a:buNone/>
              <a:defRPr sz="2400">
                <a:latin typeface="Avenir Next LT Pro"/>
                <a:ea typeface="Avenir Next LT Pro"/>
                <a:cs typeface="Avenir Next LT Pro"/>
                <a:sym typeface="Quicksand"/>
              </a:defRPr>
            </a:lvl1pPr>
            <a:lvl2pPr lvl="1" rtl="0">
              <a:spcBef>
                <a:spcPts val="0"/>
              </a:spcBef>
              <a:spcAft>
                <a:spcPts val="0"/>
              </a:spcAft>
              <a:buSzPts val="1800"/>
              <a:buFont typeface="Quicksand"/>
              <a:buNone/>
              <a:defRPr sz="1800">
                <a:latin typeface="Quicksand"/>
                <a:ea typeface="Quicksand"/>
                <a:cs typeface="Quicksand"/>
                <a:sym typeface="Quicksand"/>
              </a:defRPr>
            </a:lvl2pPr>
            <a:lvl3pPr lvl="2" rtl="0">
              <a:spcBef>
                <a:spcPts val="0"/>
              </a:spcBef>
              <a:spcAft>
                <a:spcPts val="0"/>
              </a:spcAft>
              <a:buSzPts val="1800"/>
              <a:buFont typeface="Quicksand"/>
              <a:buNone/>
              <a:defRPr sz="1800">
                <a:latin typeface="Quicksand"/>
                <a:ea typeface="Quicksand"/>
                <a:cs typeface="Quicksand"/>
                <a:sym typeface="Quicksand"/>
              </a:defRPr>
            </a:lvl3pPr>
            <a:lvl4pPr lvl="3" rtl="0">
              <a:spcBef>
                <a:spcPts val="0"/>
              </a:spcBef>
              <a:spcAft>
                <a:spcPts val="0"/>
              </a:spcAft>
              <a:buSzPts val="1800"/>
              <a:buFont typeface="Quicksand"/>
              <a:buNone/>
              <a:defRPr sz="1800">
                <a:latin typeface="Quicksand"/>
                <a:ea typeface="Quicksand"/>
                <a:cs typeface="Quicksand"/>
                <a:sym typeface="Quicksand"/>
              </a:defRPr>
            </a:lvl4pPr>
            <a:lvl5pPr lvl="4" rtl="0">
              <a:spcBef>
                <a:spcPts val="0"/>
              </a:spcBef>
              <a:spcAft>
                <a:spcPts val="0"/>
              </a:spcAft>
              <a:buSzPts val="1800"/>
              <a:buFont typeface="Quicksand"/>
              <a:buNone/>
              <a:defRPr sz="1800">
                <a:latin typeface="Quicksand"/>
                <a:ea typeface="Quicksand"/>
                <a:cs typeface="Quicksand"/>
                <a:sym typeface="Quicksand"/>
              </a:defRPr>
            </a:lvl5pPr>
            <a:lvl6pPr lvl="5" rtl="0">
              <a:spcBef>
                <a:spcPts val="0"/>
              </a:spcBef>
              <a:spcAft>
                <a:spcPts val="0"/>
              </a:spcAft>
              <a:buSzPts val="1800"/>
              <a:buFont typeface="Quicksand"/>
              <a:buNone/>
              <a:defRPr sz="1800">
                <a:latin typeface="Quicksand"/>
                <a:ea typeface="Quicksand"/>
                <a:cs typeface="Quicksand"/>
                <a:sym typeface="Quicksand"/>
              </a:defRPr>
            </a:lvl6pPr>
            <a:lvl7pPr lvl="6" rtl="0">
              <a:spcBef>
                <a:spcPts val="0"/>
              </a:spcBef>
              <a:spcAft>
                <a:spcPts val="0"/>
              </a:spcAft>
              <a:buSzPts val="1800"/>
              <a:buFont typeface="Quicksand"/>
              <a:buNone/>
              <a:defRPr sz="1800">
                <a:latin typeface="Quicksand"/>
                <a:ea typeface="Quicksand"/>
                <a:cs typeface="Quicksand"/>
                <a:sym typeface="Quicksand"/>
              </a:defRPr>
            </a:lvl7pPr>
            <a:lvl8pPr lvl="7" rtl="0">
              <a:spcBef>
                <a:spcPts val="0"/>
              </a:spcBef>
              <a:spcAft>
                <a:spcPts val="0"/>
              </a:spcAft>
              <a:buSzPts val="1800"/>
              <a:buFont typeface="Quicksand"/>
              <a:buNone/>
              <a:defRPr sz="1800">
                <a:latin typeface="Quicksand"/>
                <a:ea typeface="Quicksand"/>
                <a:cs typeface="Quicksand"/>
                <a:sym typeface="Quicksand"/>
              </a:defRPr>
            </a:lvl8pPr>
            <a:lvl9pPr lvl="8" rtl="0">
              <a:spcBef>
                <a:spcPts val="0"/>
              </a:spcBef>
              <a:spcAft>
                <a:spcPts val="0"/>
              </a:spcAft>
              <a:buSzPts val="1800"/>
              <a:buFont typeface="Quicksand"/>
              <a:buNone/>
              <a:defRPr sz="1800">
                <a:latin typeface="Quicksand"/>
                <a:ea typeface="Quicksand"/>
                <a:cs typeface="Quicksand"/>
                <a:sym typeface="Quicksand"/>
              </a:defRPr>
            </a:lvl9pPr>
          </a:lstStyle>
          <a:p>
            <a:endParaRPr dirty="0"/>
          </a:p>
        </p:txBody>
      </p:sp>
      <p:sp>
        <p:nvSpPr>
          <p:cNvPr id="27" name="Google Shape;27;p5"/>
          <p:cNvSpPr txBox="1">
            <a:spLocks noGrp="1"/>
          </p:cNvSpPr>
          <p:nvPr>
            <p:ph type="body" idx="1"/>
          </p:nvPr>
        </p:nvSpPr>
        <p:spPr>
          <a:xfrm>
            <a:off x="646278" y="927653"/>
            <a:ext cx="7973182" cy="3808654"/>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Clr>
                <a:srgbClr val="F3F3F3"/>
              </a:buClr>
              <a:buSzPts val="3000"/>
              <a:buFont typeface="Quicksand"/>
              <a:buChar char="◦"/>
              <a:defRPr sz="2000">
                <a:solidFill>
                  <a:srgbClr val="F3F3F3"/>
                </a:solidFill>
                <a:latin typeface="Segoe UI" panose="020B0502040204020203" pitchFamily="34" charset="0"/>
                <a:ea typeface="Segoe UI" panose="020B0502040204020203" pitchFamily="34" charset="0"/>
                <a:cs typeface="Segoe UI" panose="020B0502040204020203" pitchFamily="34" charset="0"/>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dirty="0"/>
          </a:p>
        </p:txBody>
      </p:sp>
      <p:cxnSp>
        <p:nvCxnSpPr>
          <p:cNvPr id="29" name="Google Shape;29;p5"/>
          <p:cNvCxnSpPr/>
          <p:nvPr/>
        </p:nvCxnSpPr>
        <p:spPr>
          <a:xfrm>
            <a:off x="425758"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30" name="Google Shape;30;p5"/>
          <p:cNvSpPr/>
          <p:nvPr/>
        </p:nvSpPr>
        <p:spPr>
          <a:xfrm>
            <a:off x="354516" y="496436"/>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p:nvPr/>
        </p:nvSpPr>
        <p:spPr>
          <a:xfrm>
            <a:off x="324795" y="1102242"/>
            <a:ext cx="201900" cy="201900"/>
          </a:xfrm>
          <a:prstGeom prst="ellipse">
            <a:avLst/>
          </a:prstGeom>
          <a:solidFill>
            <a:srgbClr val="2E3037"/>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p1">
            <a:extLst>
              <a:ext uri="{FF2B5EF4-FFF2-40B4-BE49-F238E27FC236}">
                <a16:creationId xmlns:a16="http://schemas.microsoft.com/office/drawing/2014/main" id="{0E08497E-4D7D-4D37-8938-EAB4AB2C08E2}"/>
              </a:ext>
            </a:extLst>
          </p:cNvPr>
          <p:cNvSpPr txBox="1">
            <a:spLocks noGrp="1"/>
          </p:cNvSpPr>
          <p:nvPr userDrawn="1">
            <p:ph type="sldNum" idx="12"/>
          </p:nvPr>
        </p:nvSpPr>
        <p:spPr>
          <a:xfrm>
            <a:off x="6989140" y="4759275"/>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10" name="Graphic 18">
            <a:extLst>
              <a:ext uri="{FF2B5EF4-FFF2-40B4-BE49-F238E27FC236}">
                <a16:creationId xmlns:a16="http://schemas.microsoft.com/office/drawing/2014/main" id="{E1462450-217D-4D48-968C-D1E34F09DC58}"/>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11" name="Google Shape;11;p2">
            <a:extLst>
              <a:ext uri="{FF2B5EF4-FFF2-40B4-BE49-F238E27FC236}">
                <a16:creationId xmlns:a16="http://schemas.microsoft.com/office/drawing/2014/main" id="{D75EAB13-3CB7-4348-B01A-59038860516E}"/>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43980" y="255181"/>
            <a:ext cx="7968392" cy="659218"/>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2400">
                <a:latin typeface="Avenir Next LT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dirty="0"/>
          </a:p>
        </p:txBody>
      </p:sp>
      <p:cxnSp>
        <p:nvCxnSpPr>
          <p:cNvPr id="52" name="Google Shape;52;p8"/>
          <p:cNvCxnSpPr>
            <a:cxnSpLocks/>
            <a:endCxn id="53" idx="4"/>
          </p:cNvCxnSpPr>
          <p:nvPr/>
        </p:nvCxnSpPr>
        <p:spPr>
          <a:xfrm>
            <a:off x="424152" y="0"/>
            <a:ext cx="0" cy="584993"/>
          </a:xfrm>
          <a:prstGeom prst="straightConnector1">
            <a:avLst/>
          </a:prstGeom>
          <a:noFill/>
          <a:ln w="9525" cap="flat" cmpd="sng">
            <a:solidFill>
              <a:schemeClr val="accent5"/>
            </a:solidFill>
            <a:prstDash val="solid"/>
            <a:round/>
            <a:headEnd type="none" w="med" len="med"/>
            <a:tailEnd type="none" w="med" len="med"/>
          </a:ln>
        </p:spPr>
      </p:cxnSp>
      <p:sp>
        <p:nvSpPr>
          <p:cNvPr id="53" name="Google Shape;53;p8"/>
          <p:cNvSpPr/>
          <p:nvPr/>
        </p:nvSpPr>
        <p:spPr>
          <a:xfrm>
            <a:off x="352902" y="442493"/>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p1">
            <a:extLst>
              <a:ext uri="{FF2B5EF4-FFF2-40B4-BE49-F238E27FC236}">
                <a16:creationId xmlns:a16="http://schemas.microsoft.com/office/drawing/2014/main" id="{00C51D4F-8ED0-4539-AAAD-38F8FD541AA1}"/>
              </a:ext>
            </a:extLst>
          </p:cNvPr>
          <p:cNvSpPr txBox="1">
            <a:spLocks noGrp="1"/>
          </p:cNvSpPr>
          <p:nvPr userDrawn="1">
            <p:ph type="sldNum" idx="12"/>
          </p:nvPr>
        </p:nvSpPr>
        <p:spPr>
          <a:xfrm>
            <a:off x="6976907" y="4752131"/>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8" name="Graphic 18">
            <a:extLst>
              <a:ext uri="{FF2B5EF4-FFF2-40B4-BE49-F238E27FC236}">
                <a16:creationId xmlns:a16="http://schemas.microsoft.com/office/drawing/2014/main" id="{E3B059A0-DA9A-4D6F-B1C9-FCD6FBA543FB}"/>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9" name="Google Shape;11;p2">
            <a:extLst>
              <a:ext uri="{FF2B5EF4-FFF2-40B4-BE49-F238E27FC236}">
                <a16:creationId xmlns:a16="http://schemas.microsoft.com/office/drawing/2014/main" id="{92BE4479-ECEE-42C2-A8A8-BF442D15970C}"/>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Tree>
    <p:extLst>
      <p:ext uri="{BB962C8B-B14F-4D97-AF65-F5344CB8AC3E}">
        <p14:creationId xmlns:p14="http://schemas.microsoft.com/office/powerpoint/2010/main" val="151467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43979" y="219740"/>
            <a:ext cx="7851491" cy="518791"/>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2400">
                <a:latin typeface="Avenir Next LT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dirty="0"/>
          </a:p>
        </p:txBody>
      </p:sp>
      <p:cxnSp>
        <p:nvCxnSpPr>
          <p:cNvPr id="52" name="Google Shape;52;p8"/>
          <p:cNvCxnSpPr/>
          <p:nvPr/>
        </p:nvCxnSpPr>
        <p:spPr>
          <a:xfrm>
            <a:off x="424144"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53" name="Google Shape;53;p8"/>
          <p:cNvSpPr/>
          <p:nvPr/>
        </p:nvSpPr>
        <p:spPr>
          <a:xfrm>
            <a:off x="352902" y="393531"/>
            <a:ext cx="142500" cy="142500"/>
          </a:xfrm>
          <a:prstGeom prst="ellipse">
            <a:avLst/>
          </a:prstGeom>
          <a:solidFill>
            <a:schemeClr val="accen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p1">
            <a:extLst>
              <a:ext uri="{FF2B5EF4-FFF2-40B4-BE49-F238E27FC236}">
                <a16:creationId xmlns:a16="http://schemas.microsoft.com/office/drawing/2014/main" id="{00C51D4F-8ED0-4539-AAAD-38F8FD541AA1}"/>
              </a:ext>
            </a:extLst>
          </p:cNvPr>
          <p:cNvSpPr txBox="1">
            <a:spLocks noGrp="1"/>
          </p:cNvSpPr>
          <p:nvPr userDrawn="1">
            <p:ph type="sldNum" idx="12"/>
          </p:nvPr>
        </p:nvSpPr>
        <p:spPr>
          <a:xfrm>
            <a:off x="6976907" y="4752131"/>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Abadi" panose="020B0604020104020204" pitchFamily="34" charset="0"/>
                <a:ea typeface="Abadi" panose="020B0604020104020204" pitchFamily="34" charset="0"/>
                <a:cs typeface="Abadi" panose="020B0604020104020204"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8" name="Graphic 18">
            <a:extLst>
              <a:ext uri="{FF2B5EF4-FFF2-40B4-BE49-F238E27FC236}">
                <a16:creationId xmlns:a16="http://schemas.microsoft.com/office/drawing/2014/main" id="{E3B059A0-DA9A-4D6F-B1C9-FCD6FBA543FB}"/>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9" name="Google Shape;11;p2">
            <a:extLst>
              <a:ext uri="{FF2B5EF4-FFF2-40B4-BE49-F238E27FC236}">
                <a16:creationId xmlns:a16="http://schemas.microsoft.com/office/drawing/2014/main" id="{92BE4479-ECEE-42C2-A8A8-BF442D15970C}"/>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
        <p:nvSpPr>
          <p:cNvPr id="11" name="Google Shape;27;p5">
            <a:extLst>
              <a:ext uri="{FF2B5EF4-FFF2-40B4-BE49-F238E27FC236}">
                <a16:creationId xmlns:a16="http://schemas.microsoft.com/office/drawing/2014/main" id="{FC27D0D1-31A5-4CF2-9962-7ED3207B3C22}"/>
              </a:ext>
            </a:extLst>
          </p:cNvPr>
          <p:cNvSpPr txBox="1">
            <a:spLocks noGrp="1"/>
          </p:cNvSpPr>
          <p:nvPr>
            <p:ph type="body" idx="1"/>
          </p:nvPr>
        </p:nvSpPr>
        <p:spPr>
          <a:xfrm>
            <a:off x="646277" y="927653"/>
            <a:ext cx="7851493" cy="3808654"/>
          </a:xfrm>
          <a:prstGeom prst="rect">
            <a:avLst/>
          </a:prstGeom>
        </p:spPr>
        <p:txBody>
          <a:bodyPr spcFirstLastPara="1" wrap="square" lIns="91425" tIns="91425" rIns="91425" bIns="91425" anchor="t" anchorCtr="0">
            <a:noAutofit/>
          </a:bodyPr>
          <a:lstStyle>
            <a:lvl1pPr marL="38100" lvl="0" indent="0" rtl="0">
              <a:spcBef>
                <a:spcPts val="600"/>
              </a:spcBef>
              <a:spcAft>
                <a:spcPts val="0"/>
              </a:spcAft>
              <a:buClr>
                <a:srgbClr val="F3F3F3"/>
              </a:buClr>
              <a:buSzPts val="3000"/>
              <a:buFontTx/>
              <a:buNone/>
              <a:defRPr sz="2000">
                <a:solidFill>
                  <a:srgbClr val="F3F3F3"/>
                </a:solidFill>
                <a:latin typeface="Segoe UI" panose="020B0502040204020203" pitchFamily="34" charset="0"/>
                <a:ea typeface="Segoe UI" panose="020B0502040204020203" pitchFamily="34" charset="0"/>
                <a:cs typeface="Segoe UI" panose="020B0502040204020203" pitchFamily="34" charset="0"/>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reserve="1" userDrawn="1">
  <p:cSld name="1_Title only">
    <p:bg>
      <p:bgPr>
        <a:solidFill>
          <a:schemeClr val="tx1"/>
        </a:solid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43980" y="124527"/>
            <a:ext cx="7851491" cy="509188"/>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2400">
                <a:latin typeface="Avenir Next LT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dirty="0"/>
          </a:p>
        </p:txBody>
      </p:sp>
      <p:sp>
        <p:nvSpPr>
          <p:cNvPr id="7" name="Google Shape;8;p1">
            <a:extLst>
              <a:ext uri="{FF2B5EF4-FFF2-40B4-BE49-F238E27FC236}">
                <a16:creationId xmlns:a16="http://schemas.microsoft.com/office/drawing/2014/main" id="{9656C1C7-1DEA-40D2-AD8D-8764D5ADF863}"/>
              </a:ext>
            </a:extLst>
          </p:cNvPr>
          <p:cNvSpPr txBox="1">
            <a:spLocks noGrp="1"/>
          </p:cNvSpPr>
          <p:nvPr userDrawn="1">
            <p:ph type="sldNum" idx="12"/>
          </p:nvPr>
        </p:nvSpPr>
        <p:spPr>
          <a:xfrm>
            <a:off x="6981706" y="4752130"/>
            <a:ext cx="670847" cy="391369"/>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cxnSp>
        <p:nvCxnSpPr>
          <p:cNvPr id="8" name="Google Shape;11;p2">
            <a:extLst>
              <a:ext uri="{FF2B5EF4-FFF2-40B4-BE49-F238E27FC236}">
                <a16:creationId xmlns:a16="http://schemas.microsoft.com/office/drawing/2014/main" id="{0349675E-C81A-4B64-9596-67F49D7D2539}"/>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cxnSp>
        <p:nvCxnSpPr>
          <p:cNvPr id="10" name="Google Shape;52;p8">
            <a:extLst>
              <a:ext uri="{FF2B5EF4-FFF2-40B4-BE49-F238E27FC236}">
                <a16:creationId xmlns:a16="http://schemas.microsoft.com/office/drawing/2014/main" id="{DDF13FC2-018A-4043-815F-3DC80F4A2E71}"/>
              </a:ext>
            </a:extLst>
          </p:cNvPr>
          <p:cNvCxnSpPr/>
          <p:nvPr userDrawn="1"/>
        </p:nvCxnSpPr>
        <p:spPr>
          <a:xfrm>
            <a:off x="424144" y="0"/>
            <a:ext cx="0" cy="5143500"/>
          </a:xfrm>
          <a:prstGeom prst="straightConnector1">
            <a:avLst/>
          </a:prstGeom>
          <a:noFill/>
          <a:ln w="9525" cap="flat" cmpd="sng">
            <a:solidFill>
              <a:schemeClr val="accent5"/>
            </a:solidFill>
            <a:prstDash val="solid"/>
            <a:round/>
            <a:headEnd type="none" w="med" len="med"/>
            <a:tailEnd type="none" w="med" len="med"/>
          </a:ln>
        </p:spPr>
      </p:cxnSp>
      <p:sp>
        <p:nvSpPr>
          <p:cNvPr id="11" name="Google Shape;53;p8">
            <a:extLst>
              <a:ext uri="{FF2B5EF4-FFF2-40B4-BE49-F238E27FC236}">
                <a16:creationId xmlns:a16="http://schemas.microsoft.com/office/drawing/2014/main" id="{37B1B754-2272-4B7D-92DB-88A772F5D764}"/>
              </a:ext>
            </a:extLst>
          </p:cNvPr>
          <p:cNvSpPr/>
          <p:nvPr userDrawn="1"/>
        </p:nvSpPr>
        <p:spPr>
          <a:xfrm>
            <a:off x="352902" y="318714"/>
            <a:ext cx="142500" cy="142500"/>
          </a:xfrm>
          <a:prstGeom prst="ellipse">
            <a:avLst/>
          </a:prstGeom>
          <a:solidFill>
            <a:schemeClr val="accent1"/>
          </a:solidFill>
          <a:ln w="2857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raphic 18">
            <a:extLst>
              <a:ext uri="{FF2B5EF4-FFF2-40B4-BE49-F238E27FC236}">
                <a16:creationId xmlns:a16="http://schemas.microsoft.com/office/drawing/2014/main" id="{E3B059A0-DA9A-4D6F-B1C9-FCD6FBA543FB}"/>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sp>
        <p:nvSpPr>
          <p:cNvPr id="9" name="Google Shape;27;p5">
            <a:extLst>
              <a:ext uri="{FF2B5EF4-FFF2-40B4-BE49-F238E27FC236}">
                <a16:creationId xmlns:a16="http://schemas.microsoft.com/office/drawing/2014/main" id="{6294900F-F403-49CC-8CB9-44E28E3D5B6C}"/>
              </a:ext>
            </a:extLst>
          </p:cNvPr>
          <p:cNvSpPr txBox="1">
            <a:spLocks noGrp="1"/>
          </p:cNvSpPr>
          <p:nvPr>
            <p:ph type="body" idx="1"/>
          </p:nvPr>
        </p:nvSpPr>
        <p:spPr>
          <a:xfrm>
            <a:off x="646277" y="772633"/>
            <a:ext cx="7851493" cy="3963674"/>
          </a:xfrm>
          <a:prstGeom prst="rect">
            <a:avLst/>
          </a:prstGeom>
        </p:spPr>
        <p:txBody>
          <a:bodyPr spcFirstLastPara="1" wrap="square" lIns="91425" tIns="91425" rIns="91425" bIns="91425" anchor="t" anchorCtr="0">
            <a:noAutofit/>
          </a:bodyPr>
          <a:lstStyle>
            <a:lvl1pPr marL="38100" lvl="0" indent="0" rtl="0">
              <a:spcBef>
                <a:spcPts val="600"/>
              </a:spcBef>
              <a:spcAft>
                <a:spcPts val="0"/>
              </a:spcAft>
              <a:buClr>
                <a:srgbClr val="F3F3F3"/>
              </a:buClr>
              <a:buSzPts val="3000"/>
              <a:buFontTx/>
              <a:buNone/>
              <a:defRPr sz="2000">
                <a:solidFill>
                  <a:srgbClr val="F3F3F3"/>
                </a:solidFill>
                <a:latin typeface="Segoe UI" panose="020B0502040204020203" pitchFamily="34" charset="0"/>
                <a:ea typeface="Segoe UI" panose="020B0502040204020203" pitchFamily="34" charset="0"/>
                <a:cs typeface="Segoe UI" panose="020B0502040204020203" pitchFamily="34" charset="0"/>
                <a:sym typeface="Quicksand"/>
              </a:defRPr>
            </a:lvl1pPr>
            <a:lvl2pPr marL="914400" lvl="1"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2pPr>
            <a:lvl3pPr marL="1371600" lvl="2" indent="-381000" rtl="0">
              <a:spcBef>
                <a:spcPts val="0"/>
              </a:spcBef>
              <a:spcAft>
                <a:spcPts val="0"/>
              </a:spcAft>
              <a:buClr>
                <a:srgbClr val="F3F3F3"/>
              </a:buClr>
              <a:buSzPts val="2400"/>
              <a:buFont typeface="Quicksand"/>
              <a:buChar char="■"/>
              <a:defRPr sz="2400">
                <a:solidFill>
                  <a:srgbClr val="F3F3F3"/>
                </a:solidFill>
                <a:latin typeface="Quicksand"/>
                <a:ea typeface="Quicksand"/>
                <a:cs typeface="Quicksand"/>
                <a:sym typeface="Quicksand"/>
              </a:defRPr>
            </a:lvl3pPr>
            <a:lvl4pPr marL="1828800" lvl="3"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4pPr>
            <a:lvl5pPr marL="2286000" lvl="4"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5pPr>
            <a:lvl6pPr marL="2743200" lvl="5"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6pPr>
            <a:lvl7pPr marL="3200400" lvl="6"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7pPr>
            <a:lvl8pPr marL="3657600" lvl="7"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8pPr>
            <a:lvl9pPr marL="4114800" lvl="8" indent="-342900" rtl="0">
              <a:spcBef>
                <a:spcPts val="0"/>
              </a:spcBef>
              <a:spcAft>
                <a:spcPts val="0"/>
              </a:spcAft>
              <a:buClr>
                <a:srgbClr val="F3F3F3"/>
              </a:buClr>
              <a:buSzPts val="1800"/>
              <a:buFont typeface="Quicksand"/>
              <a:buChar char="■"/>
              <a:defRPr sz="1800">
                <a:solidFill>
                  <a:srgbClr val="F3F3F3"/>
                </a:solidFill>
                <a:latin typeface="Quicksand"/>
                <a:ea typeface="Quicksand"/>
                <a:cs typeface="Quicksand"/>
                <a:sym typeface="Quicksand"/>
              </a:defRPr>
            </a:lvl9pPr>
          </a:lstStyle>
          <a:p>
            <a:endParaRPr dirty="0"/>
          </a:p>
        </p:txBody>
      </p:sp>
    </p:spTree>
    <p:extLst>
      <p:ext uri="{BB962C8B-B14F-4D97-AF65-F5344CB8AC3E}">
        <p14:creationId xmlns:p14="http://schemas.microsoft.com/office/powerpoint/2010/main" val="29486624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59"/>
        <p:cNvGrpSpPr/>
        <p:nvPr/>
      </p:nvGrpSpPr>
      <p:grpSpPr>
        <a:xfrm>
          <a:off x="0" y="0"/>
          <a:ext cx="0" cy="0"/>
          <a:chOff x="0" y="0"/>
          <a:chExt cx="0" cy="0"/>
        </a:xfrm>
      </p:grpSpPr>
      <p:sp>
        <p:nvSpPr>
          <p:cNvPr id="2" name="Google Shape;8;p1">
            <a:extLst>
              <a:ext uri="{FF2B5EF4-FFF2-40B4-BE49-F238E27FC236}">
                <a16:creationId xmlns:a16="http://schemas.microsoft.com/office/drawing/2014/main" id="{36474DAB-CC2F-4261-90DF-DC146F8E42D3}"/>
              </a:ext>
            </a:extLst>
          </p:cNvPr>
          <p:cNvSpPr txBox="1">
            <a:spLocks noGrp="1"/>
          </p:cNvSpPr>
          <p:nvPr>
            <p:ph type="sldNum" idx="12"/>
          </p:nvPr>
        </p:nvSpPr>
        <p:spPr>
          <a:xfrm>
            <a:off x="6989140" y="4752131"/>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bg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3" name="Graphic 18">
            <a:extLst>
              <a:ext uri="{FF2B5EF4-FFF2-40B4-BE49-F238E27FC236}">
                <a16:creationId xmlns:a16="http://schemas.microsoft.com/office/drawing/2014/main" id="{009C98BE-04B6-4A29-8E2C-A804208E5D0A}"/>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4" name="Google Shape;11;p2">
            <a:extLst>
              <a:ext uri="{FF2B5EF4-FFF2-40B4-BE49-F238E27FC236}">
                <a16:creationId xmlns:a16="http://schemas.microsoft.com/office/drawing/2014/main" id="{32631E19-6272-4323-99DD-832E03C54D61}"/>
              </a:ext>
            </a:extLst>
          </p:cNvPr>
          <p:cNvCxnSpPr>
            <a:cxnSpLocks/>
          </p:cNvCxnSpPr>
          <p:nvPr userDrawn="1"/>
        </p:nvCxnSpPr>
        <p:spPr>
          <a:xfrm flipV="1">
            <a:off x="7712025" y="4752132"/>
            <a:ext cx="0" cy="391368"/>
          </a:xfrm>
          <a:prstGeom prst="straightConnector1">
            <a:avLst/>
          </a:prstGeom>
          <a:noFill/>
          <a:ln w="9525" cap="flat" cmpd="sng">
            <a:solidFill>
              <a:schemeClr val="bg1"/>
            </a:solidFill>
            <a:prstDash val="solid"/>
            <a:round/>
            <a:headEnd type="none" w="med" len="med"/>
            <a:tailEnd type="none" w="med" len="med"/>
          </a:ln>
        </p:spPr>
      </p:cxnSp>
    </p:spTree>
    <p:extLst>
      <p:ext uri="{BB962C8B-B14F-4D97-AF65-F5344CB8AC3E}">
        <p14:creationId xmlns:p14="http://schemas.microsoft.com/office/powerpoint/2010/main" val="2162765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59"/>
        <p:cNvGrpSpPr/>
        <p:nvPr/>
      </p:nvGrpSpPr>
      <p:grpSpPr>
        <a:xfrm>
          <a:off x="0" y="0"/>
          <a:ext cx="0" cy="0"/>
          <a:chOff x="0" y="0"/>
          <a:chExt cx="0" cy="0"/>
        </a:xfrm>
      </p:grpSpPr>
    </p:spTree>
    <p:extLst>
      <p:ext uri="{BB962C8B-B14F-4D97-AF65-F5344CB8AC3E}">
        <p14:creationId xmlns:p14="http://schemas.microsoft.com/office/powerpoint/2010/main" val="6002444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43979" y="241005"/>
            <a:ext cx="7947127" cy="516488"/>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sz="2400">
                <a:latin typeface="Avenir Next LT Pro"/>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dirty="0"/>
          </a:p>
        </p:txBody>
      </p:sp>
      <p:cxnSp>
        <p:nvCxnSpPr>
          <p:cNvPr id="52" name="Google Shape;52;p8"/>
          <p:cNvCxnSpPr>
            <a:cxnSpLocks/>
            <a:endCxn id="53" idx="4"/>
          </p:cNvCxnSpPr>
          <p:nvPr/>
        </p:nvCxnSpPr>
        <p:spPr>
          <a:xfrm>
            <a:off x="424152" y="0"/>
            <a:ext cx="0" cy="584993"/>
          </a:xfrm>
          <a:prstGeom prst="straightConnector1">
            <a:avLst/>
          </a:prstGeom>
          <a:noFill/>
          <a:ln w="9525" cap="flat" cmpd="sng">
            <a:solidFill>
              <a:schemeClr val="accent5"/>
            </a:solidFill>
            <a:prstDash val="solid"/>
            <a:round/>
            <a:headEnd type="none" w="med" len="med"/>
            <a:tailEnd type="none" w="med" len="med"/>
          </a:ln>
        </p:spPr>
      </p:cxnSp>
      <p:sp>
        <p:nvSpPr>
          <p:cNvPr id="53" name="Google Shape;53;p8"/>
          <p:cNvSpPr/>
          <p:nvPr/>
        </p:nvSpPr>
        <p:spPr>
          <a:xfrm>
            <a:off x="352902" y="442493"/>
            <a:ext cx="142500" cy="142500"/>
          </a:xfrm>
          <a:prstGeom prst="ellipse">
            <a:avLst/>
          </a:prstGeom>
          <a:solidFill>
            <a:schemeClr val="accent1"/>
          </a:solidFill>
          <a:ln w="2857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p1">
            <a:extLst>
              <a:ext uri="{FF2B5EF4-FFF2-40B4-BE49-F238E27FC236}">
                <a16:creationId xmlns:a16="http://schemas.microsoft.com/office/drawing/2014/main" id="{00C51D4F-8ED0-4539-AAAD-38F8FD541AA1}"/>
              </a:ext>
            </a:extLst>
          </p:cNvPr>
          <p:cNvSpPr txBox="1">
            <a:spLocks noGrp="1"/>
          </p:cNvSpPr>
          <p:nvPr userDrawn="1">
            <p:ph type="sldNum" idx="12"/>
          </p:nvPr>
        </p:nvSpPr>
        <p:spPr>
          <a:xfrm>
            <a:off x="6976907" y="4752131"/>
            <a:ext cx="670847" cy="315300"/>
          </a:xfrm>
          <a:prstGeom prst="rect">
            <a:avLst/>
          </a:prstGeom>
          <a:noFill/>
          <a:ln>
            <a:noFill/>
          </a:ln>
        </p:spPr>
        <p:txBody>
          <a:bodyPr spcFirstLastPara="1" wrap="square" lIns="91425" tIns="91425" rIns="91425" bIns="91425" anchor="t" anchorCtr="0">
            <a:noAutofit/>
          </a:bodyPr>
          <a:lstStyle>
            <a:lvl1pPr lvl="0" algn="r">
              <a:buNone/>
              <a:defRPr sz="900">
                <a:solidFill>
                  <a:schemeClr val="accent1"/>
                </a:solidFill>
                <a:latin typeface="Segoe UI Semilight" panose="020B0402040204020203" pitchFamily="34" charset="0"/>
                <a:ea typeface="Segoe UI Semilight" panose="020B0402040204020203" pitchFamily="34" charset="0"/>
                <a:cs typeface="Segoe UI Semilight" panose="020B0402040204020203" pitchFamily="34" charset="0"/>
                <a:sym typeface="Quicksand"/>
              </a:defRPr>
            </a:lvl1pPr>
            <a:lvl2pPr lvl="1" algn="r">
              <a:buNone/>
              <a:defRPr sz="1200">
                <a:solidFill>
                  <a:schemeClr val="accent1"/>
                </a:solidFill>
                <a:latin typeface="Quicksand"/>
                <a:ea typeface="Quicksand"/>
                <a:cs typeface="Quicksand"/>
                <a:sym typeface="Quicksand"/>
              </a:defRPr>
            </a:lvl2pPr>
            <a:lvl3pPr lvl="2" algn="r">
              <a:buNone/>
              <a:defRPr sz="1200">
                <a:solidFill>
                  <a:schemeClr val="accent1"/>
                </a:solidFill>
                <a:latin typeface="Quicksand"/>
                <a:ea typeface="Quicksand"/>
                <a:cs typeface="Quicksand"/>
                <a:sym typeface="Quicksand"/>
              </a:defRPr>
            </a:lvl3pPr>
            <a:lvl4pPr lvl="3" algn="r">
              <a:buNone/>
              <a:defRPr sz="1200">
                <a:solidFill>
                  <a:schemeClr val="accent1"/>
                </a:solidFill>
                <a:latin typeface="Quicksand"/>
                <a:ea typeface="Quicksand"/>
                <a:cs typeface="Quicksand"/>
                <a:sym typeface="Quicksand"/>
              </a:defRPr>
            </a:lvl4pPr>
            <a:lvl5pPr lvl="4" algn="r">
              <a:buNone/>
              <a:defRPr sz="1200">
                <a:solidFill>
                  <a:schemeClr val="accent1"/>
                </a:solidFill>
                <a:latin typeface="Quicksand"/>
                <a:ea typeface="Quicksand"/>
                <a:cs typeface="Quicksand"/>
                <a:sym typeface="Quicksand"/>
              </a:defRPr>
            </a:lvl5pPr>
            <a:lvl6pPr lvl="5" algn="r">
              <a:buNone/>
              <a:defRPr sz="1200">
                <a:solidFill>
                  <a:schemeClr val="accent1"/>
                </a:solidFill>
                <a:latin typeface="Quicksand"/>
                <a:ea typeface="Quicksand"/>
                <a:cs typeface="Quicksand"/>
                <a:sym typeface="Quicksand"/>
              </a:defRPr>
            </a:lvl6pPr>
            <a:lvl7pPr lvl="6" algn="r">
              <a:buNone/>
              <a:defRPr sz="1200">
                <a:solidFill>
                  <a:schemeClr val="accent1"/>
                </a:solidFill>
                <a:latin typeface="Quicksand"/>
                <a:ea typeface="Quicksand"/>
                <a:cs typeface="Quicksand"/>
                <a:sym typeface="Quicksand"/>
              </a:defRPr>
            </a:lvl7pPr>
            <a:lvl8pPr lvl="7" algn="r">
              <a:buNone/>
              <a:defRPr sz="1200">
                <a:solidFill>
                  <a:schemeClr val="accent1"/>
                </a:solidFill>
                <a:latin typeface="Quicksand"/>
                <a:ea typeface="Quicksand"/>
                <a:cs typeface="Quicksand"/>
                <a:sym typeface="Quicksand"/>
              </a:defRPr>
            </a:lvl8pPr>
            <a:lvl9pPr lvl="8" algn="r">
              <a:buNone/>
              <a:defRPr sz="1200">
                <a:solidFill>
                  <a:schemeClr val="accent1"/>
                </a:solidFill>
                <a:latin typeface="Quicksand"/>
                <a:ea typeface="Quicksand"/>
                <a:cs typeface="Quicksand"/>
                <a:sym typeface="Quicksand"/>
              </a:defRPr>
            </a:lvl9pPr>
          </a:lstStyle>
          <a:p>
            <a:fld id="{00000000-1234-1234-1234-123412341234}" type="slidenum">
              <a:rPr lang="en" smtClean="0"/>
              <a:pPr/>
              <a:t>‹#›</a:t>
            </a:fld>
            <a:endParaRPr lang="en" dirty="0"/>
          </a:p>
        </p:txBody>
      </p:sp>
      <p:sp>
        <p:nvSpPr>
          <p:cNvPr id="8" name="Graphic 18">
            <a:extLst>
              <a:ext uri="{FF2B5EF4-FFF2-40B4-BE49-F238E27FC236}">
                <a16:creationId xmlns:a16="http://schemas.microsoft.com/office/drawing/2014/main" id="{E3B059A0-DA9A-4D6F-B1C9-FCD6FBA543FB}"/>
              </a:ext>
            </a:extLst>
          </p:cNvPr>
          <p:cNvSpPr>
            <a:spLocks noChangeAspect="1"/>
          </p:cNvSpPr>
          <p:nvPr userDrawn="1"/>
        </p:nvSpPr>
        <p:spPr>
          <a:xfrm>
            <a:off x="8004116" y="4752131"/>
            <a:ext cx="948149" cy="266843"/>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cxnSp>
        <p:nvCxnSpPr>
          <p:cNvPr id="9" name="Google Shape;11;p2">
            <a:extLst>
              <a:ext uri="{FF2B5EF4-FFF2-40B4-BE49-F238E27FC236}">
                <a16:creationId xmlns:a16="http://schemas.microsoft.com/office/drawing/2014/main" id="{92BE4479-ECEE-42C2-A8A8-BF442D15970C}"/>
              </a:ext>
            </a:extLst>
          </p:cNvPr>
          <p:cNvCxnSpPr>
            <a:cxnSpLocks/>
          </p:cNvCxnSpPr>
          <p:nvPr userDrawn="1"/>
        </p:nvCxnSpPr>
        <p:spPr>
          <a:xfrm flipV="1">
            <a:off x="7712025" y="4752132"/>
            <a:ext cx="0" cy="391368"/>
          </a:xfrm>
          <a:prstGeom prst="straightConnector1">
            <a:avLst/>
          </a:prstGeom>
          <a:noFill/>
          <a:ln w="9525" cap="flat" cmpd="sng">
            <a:solidFill>
              <a:schemeClr val="accent5"/>
            </a:solidFill>
            <a:prstDash val="solid"/>
            <a:round/>
            <a:headEnd type="none" w="med" len="med"/>
            <a:tailEnd type="none" w="med" len="med"/>
          </a:ln>
        </p:spPr>
      </p:cxnSp>
    </p:spTree>
    <p:extLst>
      <p:ext uri="{BB962C8B-B14F-4D97-AF65-F5344CB8AC3E}">
        <p14:creationId xmlns:p14="http://schemas.microsoft.com/office/powerpoint/2010/main" val="20530383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key color" preserve="1">
  <p:cSld name="1_Blank key color">
    <p:bg>
      <p:bgPr>
        <a:solidFill>
          <a:schemeClr val="tx1"/>
        </a:solidFill>
        <a:effectLst/>
      </p:bgPr>
    </p:bg>
    <p:spTree>
      <p:nvGrpSpPr>
        <p:cNvPr id="1" name="Shape 63"/>
        <p:cNvGrpSpPr/>
        <p:nvPr/>
      </p:nvGrpSpPr>
      <p:grpSpPr>
        <a:xfrm>
          <a:off x="0" y="0"/>
          <a:ext cx="0" cy="0"/>
          <a:chOff x="0" y="0"/>
          <a:chExt cx="0" cy="0"/>
        </a:xfrm>
      </p:grpSpPr>
      <p:cxnSp>
        <p:nvCxnSpPr>
          <p:cNvPr id="65" name="Google Shape;65;p11"/>
          <p:cNvCxnSpPr>
            <a:cxnSpLocks/>
            <a:endCxn id="66" idx="4"/>
          </p:cNvCxnSpPr>
          <p:nvPr/>
        </p:nvCxnSpPr>
        <p:spPr>
          <a:xfrm>
            <a:off x="1045651" y="0"/>
            <a:ext cx="0" cy="2672700"/>
          </a:xfrm>
          <a:prstGeom prst="straightConnector1">
            <a:avLst/>
          </a:prstGeom>
          <a:noFill/>
          <a:ln w="9525" cap="flat" cmpd="sng">
            <a:solidFill>
              <a:schemeClr val="accent1"/>
            </a:solidFill>
            <a:prstDash val="solid"/>
            <a:round/>
            <a:headEnd type="none" w="med" len="med"/>
            <a:tailEnd type="none" w="med" len="med"/>
          </a:ln>
        </p:spPr>
      </p:cxnSp>
      <p:sp>
        <p:nvSpPr>
          <p:cNvPr id="66" name="Google Shape;66;p11"/>
          <p:cNvSpPr/>
          <p:nvPr/>
        </p:nvSpPr>
        <p:spPr>
          <a:xfrm>
            <a:off x="944701" y="2470800"/>
            <a:ext cx="201900" cy="201900"/>
          </a:xfrm>
          <a:prstGeom prst="ellipse">
            <a:avLst/>
          </a:prstGeom>
          <a:solidFill>
            <a:schemeClr val="accent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911B12BD-26A8-4460-A696-805F02AE843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582242" y="4260111"/>
            <a:ext cx="713175" cy="623643"/>
          </a:xfrm>
          <a:prstGeom prst="rect">
            <a:avLst/>
          </a:prstGeom>
        </p:spPr>
      </p:pic>
      <p:sp>
        <p:nvSpPr>
          <p:cNvPr id="7" name="Graphic 18">
            <a:extLst>
              <a:ext uri="{FF2B5EF4-FFF2-40B4-BE49-F238E27FC236}">
                <a16:creationId xmlns:a16="http://schemas.microsoft.com/office/drawing/2014/main" id="{1F8328C0-A19C-44B0-A279-5B17FE1509AB}"/>
              </a:ext>
            </a:extLst>
          </p:cNvPr>
          <p:cNvSpPr>
            <a:spLocks noChangeAspect="1"/>
          </p:cNvSpPr>
          <p:nvPr userDrawn="1"/>
        </p:nvSpPr>
        <p:spPr>
          <a:xfrm>
            <a:off x="688485" y="4352260"/>
            <a:ext cx="1490670" cy="419528"/>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spTree>
    <p:extLst>
      <p:ext uri="{BB962C8B-B14F-4D97-AF65-F5344CB8AC3E}">
        <p14:creationId xmlns:p14="http://schemas.microsoft.com/office/powerpoint/2010/main" val="2286186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dk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67" r:id="rId3"/>
    <p:sldLayoutId id="2147483650" r:id="rId4"/>
    <p:sldLayoutId id="2147483651" r:id="rId5"/>
    <p:sldLayoutId id="2147483662" r:id="rId6"/>
    <p:sldLayoutId id="2147483654" r:id="rId7"/>
    <p:sldLayoutId id="2147483661" r:id="rId8"/>
    <p:sldLayoutId id="2147483660" r:id="rId9"/>
    <p:sldLayoutId id="2147483666" r:id="rId10"/>
    <p:sldLayoutId id="2147483663" r:id="rId11"/>
    <p:sldLayoutId id="2147483659" r:id="rId12"/>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00" b="0" i="0" u="none" strike="noStrike" cap="none">
          <a:solidFill>
            <a:schemeClr val="accent1"/>
          </a:solidFill>
          <a:latin typeface="Montserrat Medium" panose="00000600000000000000" pitchFamily="2" charset="0"/>
          <a:ea typeface="Montserrat Medium" panose="00000600000000000000"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Helvetica" panose="020B0604020202020204" pitchFamily="2" charset="0"/>
          <a:ea typeface="Helvetica" panose="020B0604020202020204"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2"/>
          <p:cNvSpPr txBox="1">
            <a:spLocks noGrp="1"/>
          </p:cNvSpPr>
          <p:nvPr>
            <p:ph type="ctrTitle"/>
          </p:nvPr>
        </p:nvSpPr>
        <p:spPr>
          <a:xfrm>
            <a:off x="1319175" y="1524407"/>
            <a:ext cx="6927899" cy="185634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dirty="0">
                <a:latin typeface="Avenir Next LT Pro"/>
              </a:rPr>
              <a:t>Understanding Multidimensional Child Poverty and Disparity: Voices of Children</a:t>
            </a:r>
            <a:endParaRPr sz="4000" dirty="0">
              <a:latin typeface="Avenir Next LT Pro"/>
            </a:endParaRPr>
          </a:p>
        </p:txBody>
      </p:sp>
      <p:sp>
        <p:nvSpPr>
          <p:cNvPr id="6" name="Subtitle 5">
            <a:extLst>
              <a:ext uri="{FF2B5EF4-FFF2-40B4-BE49-F238E27FC236}">
                <a16:creationId xmlns:a16="http://schemas.microsoft.com/office/drawing/2014/main" id="{9E23AD37-A1FD-4122-850D-34EB66314EF9}"/>
              </a:ext>
            </a:extLst>
          </p:cNvPr>
          <p:cNvSpPr>
            <a:spLocks noGrp="1"/>
          </p:cNvSpPr>
          <p:nvPr>
            <p:ph type="subTitle" idx="1"/>
          </p:nvPr>
        </p:nvSpPr>
        <p:spPr>
          <a:xfrm>
            <a:off x="1319175" y="4081102"/>
            <a:ext cx="6927900" cy="526340"/>
          </a:xfrm>
        </p:spPr>
        <p:txBody>
          <a:bodyPr/>
          <a:lstStyle/>
          <a:p>
            <a:r>
              <a:rPr lang="en-ID" dirty="0"/>
              <a:t>Ir. </a:t>
            </a:r>
            <a:r>
              <a:rPr lang="en-ID" dirty="0" err="1"/>
              <a:t>Widjajanti</a:t>
            </a:r>
            <a:r>
              <a:rPr lang="en-ID" dirty="0"/>
              <a:t> </a:t>
            </a:r>
            <a:r>
              <a:rPr lang="en-ID" dirty="0" err="1"/>
              <a:t>Isdijoso</a:t>
            </a:r>
            <a:r>
              <a:rPr lang="en-ID" dirty="0"/>
              <a:t>, </a:t>
            </a:r>
            <a:r>
              <a:rPr lang="en-ID" dirty="0" err="1"/>
              <a:t>M.Ec.St</a:t>
            </a:r>
            <a:endParaRPr lang="en-ID" dirty="0"/>
          </a:p>
        </p:txBody>
      </p:sp>
      <p:sp>
        <p:nvSpPr>
          <p:cNvPr id="3" name="Graphic 18">
            <a:extLst>
              <a:ext uri="{FF2B5EF4-FFF2-40B4-BE49-F238E27FC236}">
                <a16:creationId xmlns:a16="http://schemas.microsoft.com/office/drawing/2014/main" id="{1F8328C0-A19C-44B0-A279-5B17FE1509AB}"/>
              </a:ext>
            </a:extLst>
          </p:cNvPr>
          <p:cNvSpPr>
            <a:spLocks noChangeAspect="1"/>
          </p:cNvSpPr>
          <p:nvPr/>
        </p:nvSpPr>
        <p:spPr>
          <a:xfrm>
            <a:off x="5912615" y="346565"/>
            <a:ext cx="1696625" cy="477491"/>
          </a:xfrm>
          <a:custGeom>
            <a:avLst/>
            <a:gdLst>
              <a:gd name="connsiteX0" fmla="*/ 2992056 w 3433404"/>
              <a:gd name="connsiteY0" fmla="*/ 3464 h 972536"/>
              <a:gd name="connsiteX1" fmla="*/ 2952308 w 3433404"/>
              <a:gd name="connsiteY1" fmla="*/ 49241 h 972536"/>
              <a:gd name="connsiteX2" fmla="*/ 2952765 w 3433404"/>
              <a:gd name="connsiteY2" fmla="*/ 604377 h 972536"/>
              <a:gd name="connsiteX3" fmla="*/ 3009944 w 3433404"/>
              <a:gd name="connsiteY3" fmla="*/ 631914 h 972536"/>
              <a:gd name="connsiteX4" fmla="*/ 3071256 w 3433404"/>
              <a:gd name="connsiteY4" fmla="*/ 611150 h 972536"/>
              <a:gd name="connsiteX5" fmla="*/ 3075295 w 3433404"/>
              <a:gd name="connsiteY5" fmla="*/ 602901 h 972536"/>
              <a:gd name="connsiteX6" fmla="*/ 3074885 w 3433404"/>
              <a:gd name="connsiteY6" fmla="*/ 323466 h 972536"/>
              <a:gd name="connsiteX7" fmla="*/ 3074485 w 3433404"/>
              <a:gd name="connsiteY7" fmla="*/ 44031 h 972536"/>
              <a:gd name="connsiteX8" fmla="*/ 3069837 w 3433404"/>
              <a:gd name="connsiteY8" fmla="*/ 34582 h 972536"/>
              <a:gd name="connsiteX9" fmla="*/ 2992056 w 3433404"/>
              <a:gd name="connsiteY9" fmla="*/ 3464 h 972536"/>
              <a:gd name="connsiteX10" fmla="*/ 2800137 w 3433404"/>
              <a:gd name="connsiteY10" fmla="*/ 74854 h 972536"/>
              <a:gd name="connsiteX11" fmla="*/ 2758970 w 3433404"/>
              <a:gd name="connsiteY11" fmla="*/ 109239 h 972536"/>
              <a:gd name="connsiteX12" fmla="*/ 2753960 w 3433404"/>
              <a:gd name="connsiteY12" fmla="*/ 119822 h 972536"/>
              <a:gd name="connsiteX13" fmla="*/ 2753960 w 3433404"/>
              <a:gd name="connsiteY13" fmla="*/ 362195 h 972536"/>
              <a:gd name="connsiteX14" fmla="*/ 2753960 w 3433404"/>
              <a:gd name="connsiteY14" fmla="*/ 604558 h 972536"/>
              <a:gd name="connsiteX15" fmla="*/ 2757360 w 3433404"/>
              <a:gd name="connsiteY15" fmla="*/ 610873 h 972536"/>
              <a:gd name="connsiteX16" fmla="*/ 2814558 w 3433404"/>
              <a:gd name="connsiteY16" fmla="*/ 632162 h 972536"/>
              <a:gd name="connsiteX17" fmla="*/ 2866145 w 3433404"/>
              <a:gd name="connsiteY17" fmla="*/ 620408 h 972536"/>
              <a:gd name="connsiteX18" fmla="*/ 2877565 w 3433404"/>
              <a:gd name="connsiteY18" fmla="*/ 358242 h 972536"/>
              <a:gd name="connsiteX19" fmla="*/ 2877108 w 3433404"/>
              <a:gd name="connsiteY19" fmla="*/ 118240 h 972536"/>
              <a:gd name="connsiteX20" fmla="*/ 2872746 w 3433404"/>
              <a:gd name="connsiteY20" fmla="*/ 109363 h 972536"/>
              <a:gd name="connsiteX21" fmla="*/ 2800137 w 3433404"/>
              <a:gd name="connsiteY21" fmla="*/ 74854 h 972536"/>
              <a:gd name="connsiteX22" fmla="*/ 3200282 w 3433404"/>
              <a:gd name="connsiteY22" fmla="*/ 147539 h 972536"/>
              <a:gd name="connsiteX23" fmla="*/ 3152352 w 3433404"/>
              <a:gd name="connsiteY23" fmla="*/ 184963 h 972536"/>
              <a:gd name="connsiteX24" fmla="*/ 3148695 w 3433404"/>
              <a:gd name="connsiteY24" fmla="*/ 194031 h 972536"/>
              <a:gd name="connsiteX25" fmla="*/ 3148695 w 3433404"/>
              <a:gd name="connsiteY25" fmla="*/ 394561 h 972536"/>
              <a:gd name="connsiteX26" fmla="*/ 3148695 w 3433404"/>
              <a:gd name="connsiteY26" fmla="*/ 595091 h 972536"/>
              <a:gd name="connsiteX27" fmla="*/ 3152276 w 3433404"/>
              <a:gd name="connsiteY27" fmla="*/ 600853 h 972536"/>
              <a:gd name="connsiteX28" fmla="*/ 3184156 w 3433404"/>
              <a:gd name="connsiteY28" fmla="*/ 607625 h 972536"/>
              <a:gd name="connsiteX29" fmla="*/ 3262956 w 3433404"/>
              <a:gd name="connsiteY29" fmla="*/ 530530 h 972536"/>
              <a:gd name="connsiteX30" fmla="*/ 3272291 w 3433404"/>
              <a:gd name="connsiteY30" fmla="*/ 346402 h 972536"/>
              <a:gd name="connsiteX31" fmla="*/ 3271853 w 3433404"/>
              <a:gd name="connsiteY31" fmla="*/ 192459 h 972536"/>
              <a:gd name="connsiteX32" fmla="*/ 3266938 w 3433404"/>
              <a:gd name="connsiteY32" fmla="*/ 182191 h 972536"/>
              <a:gd name="connsiteX33" fmla="*/ 3200282 w 3433404"/>
              <a:gd name="connsiteY33" fmla="*/ 147539 h 972536"/>
              <a:gd name="connsiteX34" fmla="*/ 152720 w 3433404"/>
              <a:gd name="connsiteY34" fmla="*/ 284861 h 972536"/>
              <a:gd name="connsiteX35" fmla="*/ 9454 w 3433404"/>
              <a:gd name="connsiteY35" fmla="*/ 421402 h 972536"/>
              <a:gd name="connsiteX36" fmla="*/ 151063 w 3433404"/>
              <a:gd name="connsiteY36" fmla="*/ 541465 h 972536"/>
              <a:gd name="connsiteX37" fmla="*/ 273878 w 3433404"/>
              <a:gd name="connsiteY37" fmla="*/ 599739 h 972536"/>
              <a:gd name="connsiteX38" fmla="*/ 191515 w 3433404"/>
              <a:gd name="connsiteY38" fmla="*/ 647973 h 972536"/>
              <a:gd name="connsiteX39" fmla="*/ 96580 w 3433404"/>
              <a:gd name="connsiteY39" fmla="*/ 585813 h 972536"/>
              <a:gd name="connsiteX40" fmla="*/ 48431 w 3433404"/>
              <a:gd name="connsiteY40" fmla="*/ 570611 h 972536"/>
              <a:gd name="connsiteX41" fmla="*/ 8807 w 3433404"/>
              <a:gd name="connsiteY41" fmla="*/ 570611 h 972536"/>
              <a:gd name="connsiteX42" fmla="*/ 4940 w 3433404"/>
              <a:gd name="connsiteY42" fmla="*/ 574488 h 972536"/>
              <a:gd name="connsiteX43" fmla="*/ 39468 w 3433404"/>
              <a:gd name="connsiteY43" fmla="*/ 685388 h 972536"/>
              <a:gd name="connsiteX44" fmla="*/ 337905 w 3433404"/>
              <a:gd name="connsiteY44" fmla="*/ 686302 h 972536"/>
              <a:gd name="connsiteX45" fmla="*/ 332504 w 3433404"/>
              <a:gd name="connsiteY45" fmla="*/ 504984 h 972536"/>
              <a:gd name="connsiteX46" fmla="*/ 206384 w 3433404"/>
              <a:gd name="connsiteY46" fmla="*/ 459340 h 972536"/>
              <a:gd name="connsiteX47" fmla="*/ 110143 w 3433404"/>
              <a:gd name="connsiteY47" fmla="*/ 414849 h 972536"/>
              <a:gd name="connsiteX48" fmla="*/ 179485 w 3433404"/>
              <a:gd name="connsiteY48" fmla="*/ 372520 h 972536"/>
              <a:gd name="connsiteX49" fmla="*/ 259552 w 3433404"/>
              <a:gd name="connsiteY49" fmla="*/ 422536 h 972536"/>
              <a:gd name="connsiteX50" fmla="*/ 264886 w 3433404"/>
              <a:gd name="connsiteY50" fmla="*/ 435213 h 972536"/>
              <a:gd name="connsiteX51" fmla="*/ 269239 w 3433404"/>
              <a:gd name="connsiteY51" fmla="*/ 439557 h 972536"/>
              <a:gd name="connsiteX52" fmla="*/ 308616 w 3433404"/>
              <a:gd name="connsiteY52" fmla="*/ 439557 h 972536"/>
              <a:gd name="connsiteX53" fmla="*/ 348002 w 3433404"/>
              <a:gd name="connsiteY53" fmla="*/ 439557 h 972536"/>
              <a:gd name="connsiteX54" fmla="*/ 352364 w 3433404"/>
              <a:gd name="connsiteY54" fmla="*/ 435223 h 972536"/>
              <a:gd name="connsiteX55" fmla="*/ 327713 w 3433404"/>
              <a:gd name="connsiteY55" fmla="*/ 339497 h 972536"/>
              <a:gd name="connsiteX56" fmla="*/ 152720 w 3433404"/>
              <a:gd name="connsiteY56" fmla="*/ 284861 h 972536"/>
              <a:gd name="connsiteX57" fmla="*/ 1292234 w 3433404"/>
              <a:gd name="connsiteY57" fmla="*/ 285090 h 972536"/>
              <a:gd name="connsiteX58" fmla="*/ 1113297 w 3433404"/>
              <a:gd name="connsiteY58" fmla="*/ 544827 h 972536"/>
              <a:gd name="connsiteX59" fmla="*/ 1285357 w 3433404"/>
              <a:gd name="connsiteY59" fmla="*/ 734222 h 972536"/>
              <a:gd name="connsiteX60" fmla="*/ 1485458 w 3433404"/>
              <a:gd name="connsiteY60" fmla="*/ 648631 h 972536"/>
              <a:gd name="connsiteX61" fmla="*/ 1448653 w 3433404"/>
              <a:gd name="connsiteY61" fmla="*/ 616627 h 972536"/>
              <a:gd name="connsiteX62" fmla="*/ 1394037 w 3433404"/>
              <a:gd name="connsiteY62" fmla="*/ 619503 h 972536"/>
              <a:gd name="connsiteX63" fmla="*/ 1228045 w 3433404"/>
              <a:gd name="connsiteY63" fmla="*/ 601415 h 972536"/>
              <a:gd name="connsiteX64" fmla="*/ 1222835 w 3433404"/>
              <a:gd name="connsiteY64" fmla="*/ 427584 h 972536"/>
              <a:gd name="connsiteX65" fmla="*/ 1411668 w 3433404"/>
              <a:gd name="connsiteY65" fmla="*/ 452587 h 972536"/>
              <a:gd name="connsiteX66" fmla="*/ 1412697 w 3433404"/>
              <a:gd name="connsiteY66" fmla="*/ 456930 h 972536"/>
              <a:gd name="connsiteX67" fmla="*/ 1332268 w 3433404"/>
              <a:gd name="connsiteY67" fmla="*/ 456930 h 972536"/>
              <a:gd name="connsiteX68" fmla="*/ 1251829 w 3433404"/>
              <a:gd name="connsiteY68" fmla="*/ 456930 h 972536"/>
              <a:gd name="connsiteX69" fmla="*/ 1246943 w 3433404"/>
              <a:gd name="connsiteY69" fmla="*/ 461045 h 972536"/>
              <a:gd name="connsiteX70" fmla="*/ 1242056 w 3433404"/>
              <a:gd name="connsiteY70" fmla="*/ 465151 h 972536"/>
              <a:gd name="connsiteX71" fmla="*/ 1242475 w 3433404"/>
              <a:gd name="connsiteY71" fmla="*/ 501526 h 972536"/>
              <a:gd name="connsiteX72" fmla="*/ 1242904 w 3433404"/>
              <a:gd name="connsiteY72" fmla="*/ 537902 h 972536"/>
              <a:gd name="connsiteX73" fmla="*/ 1247362 w 3433404"/>
              <a:gd name="connsiteY73" fmla="*/ 541236 h 972536"/>
              <a:gd name="connsiteX74" fmla="*/ 1378769 w 3433404"/>
              <a:gd name="connsiteY74" fmla="*/ 544560 h 972536"/>
              <a:gd name="connsiteX75" fmla="*/ 1505727 w 3433404"/>
              <a:gd name="connsiteY75" fmla="*/ 544560 h 972536"/>
              <a:gd name="connsiteX76" fmla="*/ 1510099 w 3433404"/>
              <a:gd name="connsiteY76" fmla="*/ 540169 h 972536"/>
              <a:gd name="connsiteX77" fmla="*/ 1514481 w 3433404"/>
              <a:gd name="connsiteY77" fmla="*/ 535778 h 972536"/>
              <a:gd name="connsiteX78" fmla="*/ 1514186 w 3433404"/>
              <a:gd name="connsiteY78" fmla="*/ 511747 h 972536"/>
              <a:gd name="connsiteX79" fmla="*/ 1292234 w 3433404"/>
              <a:gd name="connsiteY79" fmla="*/ 285090 h 972536"/>
              <a:gd name="connsiteX80" fmla="*/ 633647 w 3433404"/>
              <a:gd name="connsiteY80" fmla="*/ 294453 h 972536"/>
              <a:gd name="connsiteX81" fmla="*/ 547769 w 3433404"/>
              <a:gd name="connsiteY81" fmla="*/ 329448 h 972536"/>
              <a:gd name="connsiteX82" fmla="*/ 537901 w 3433404"/>
              <a:gd name="connsiteY82" fmla="*/ 337201 h 972536"/>
              <a:gd name="connsiteX83" fmla="*/ 537901 w 3433404"/>
              <a:gd name="connsiteY83" fmla="*/ 323780 h 972536"/>
              <a:gd name="connsiteX84" fmla="*/ 532949 w 3433404"/>
              <a:gd name="connsiteY84" fmla="*/ 306197 h 972536"/>
              <a:gd name="connsiteX85" fmla="*/ 527996 w 3433404"/>
              <a:gd name="connsiteY85" fmla="*/ 302035 h 972536"/>
              <a:gd name="connsiteX86" fmla="*/ 490972 w 3433404"/>
              <a:gd name="connsiteY86" fmla="*/ 302511 h 972536"/>
              <a:gd name="connsiteX87" fmla="*/ 453939 w 3433404"/>
              <a:gd name="connsiteY87" fmla="*/ 302978 h 972536"/>
              <a:gd name="connsiteX88" fmla="*/ 450129 w 3433404"/>
              <a:gd name="connsiteY88" fmla="*/ 307416 h 972536"/>
              <a:gd name="connsiteX89" fmla="*/ 446328 w 3433404"/>
              <a:gd name="connsiteY89" fmla="*/ 311846 h 972536"/>
              <a:gd name="connsiteX90" fmla="*/ 446328 w 3433404"/>
              <a:gd name="connsiteY90" fmla="*/ 519510 h 972536"/>
              <a:gd name="connsiteX91" fmla="*/ 446328 w 3433404"/>
              <a:gd name="connsiteY91" fmla="*/ 727174 h 972536"/>
              <a:gd name="connsiteX92" fmla="*/ 450938 w 3433404"/>
              <a:gd name="connsiteY92" fmla="*/ 731784 h 972536"/>
              <a:gd name="connsiteX93" fmla="*/ 455558 w 3433404"/>
              <a:gd name="connsiteY93" fmla="*/ 736403 h 972536"/>
              <a:gd name="connsiteX94" fmla="*/ 494268 w 3433404"/>
              <a:gd name="connsiteY94" fmla="*/ 736403 h 972536"/>
              <a:gd name="connsiteX95" fmla="*/ 537416 w 3433404"/>
              <a:gd name="connsiteY95" fmla="*/ 732593 h 972536"/>
              <a:gd name="connsiteX96" fmla="*/ 541854 w 3433404"/>
              <a:gd name="connsiteY96" fmla="*/ 728783 h 972536"/>
              <a:gd name="connsiteX97" fmla="*/ 542635 w 3433404"/>
              <a:gd name="connsiteY97" fmla="*/ 592462 h 972536"/>
              <a:gd name="connsiteX98" fmla="*/ 543426 w 3433404"/>
              <a:gd name="connsiteY98" fmla="*/ 456140 h 972536"/>
              <a:gd name="connsiteX99" fmla="*/ 547569 w 3433404"/>
              <a:gd name="connsiteY99" fmla="*/ 445491 h 972536"/>
              <a:gd name="connsiteX100" fmla="*/ 691006 w 3433404"/>
              <a:gd name="connsiteY100" fmla="*/ 413715 h 972536"/>
              <a:gd name="connsiteX101" fmla="*/ 697360 w 3433404"/>
              <a:gd name="connsiteY101" fmla="*/ 584546 h 972536"/>
              <a:gd name="connsiteX102" fmla="*/ 697379 w 3433404"/>
              <a:gd name="connsiteY102" fmla="*/ 727174 h 972536"/>
              <a:gd name="connsiteX103" fmla="*/ 701989 w 3433404"/>
              <a:gd name="connsiteY103" fmla="*/ 731784 h 972536"/>
              <a:gd name="connsiteX104" fmla="*/ 706608 w 3433404"/>
              <a:gd name="connsiteY104" fmla="*/ 736403 h 972536"/>
              <a:gd name="connsiteX105" fmla="*/ 745537 w 3433404"/>
              <a:gd name="connsiteY105" fmla="*/ 736403 h 972536"/>
              <a:gd name="connsiteX106" fmla="*/ 784466 w 3433404"/>
              <a:gd name="connsiteY106" fmla="*/ 736403 h 972536"/>
              <a:gd name="connsiteX107" fmla="*/ 789076 w 3433404"/>
              <a:gd name="connsiteY107" fmla="*/ 731784 h 972536"/>
              <a:gd name="connsiteX108" fmla="*/ 793695 w 3433404"/>
              <a:gd name="connsiteY108" fmla="*/ 727174 h 972536"/>
              <a:gd name="connsiteX109" fmla="*/ 793724 w 3433404"/>
              <a:gd name="connsiteY109" fmla="*/ 592443 h 972536"/>
              <a:gd name="connsiteX110" fmla="*/ 803392 w 3433404"/>
              <a:gd name="connsiteY110" fmla="*/ 425917 h 972536"/>
              <a:gd name="connsiteX111" fmla="*/ 940561 w 3433404"/>
              <a:gd name="connsiteY111" fmla="*/ 409182 h 972536"/>
              <a:gd name="connsiteX112" fmla="*/ 948429 w 3433404"/>
              <a:gd name="connsiteY112" fmla="*/ 583508 h 972536"/>
              <a:gd name="connsiteX113" fmla="*/ 948429 w 3433404"/>
              <a:gd name="connsiteY113" fmla="*/ 727174 h 972536"/>
              <a:gd name="connsiteX114" fmla="*/ 953049 w 3433404"/>
              <a:gd name="connsiteY114" fmla="*/ 731784 h 972536"/>
              <a:gd name="connsiteX115" fmla="*/ 957659 w 3433404"/>
              <a:gd name="connsiteY115" fmla="*/ 736403 h 972536"/>
              <a:gd name="connsiteX116" fmla="*/ 996587 w 3433404"/>
              <a:gd name="connsiteY116" fmla="*/ 736403 h 972536"/>
              <a:gd name="connsiteX117" fmla="*/ 1035516 w 3433404"/>
              <a:gd name="connsiteY117" fmla="*/ 736403 h 972536"/>
              <a:gd name="connsiteX118" fmla="*/ 1040174 w 3433404"/>
              <a:gd name="connsiteY118" fmla="*/ 731736 h 972536"/>
              <a:gd name="connsiteX119" fmla="*/ 1044841 w 3433404"/>
              <a:gd name="connsiteY119" fmla="*/ 727079 h 972536"/>
              <a:gd name="connsiteX120" fmla="*/ 1044374 w 3433404"/>
              <a:gd name="connsiteY120" fmla="*/ 562401 h 972536"/>
              <a:gd name="connsiteX121" fmla="*/ 1043908 w 3433404"/>
              <a:gd name="connsiteY121" fmla="*/ 397723 h 972536"/>
              <a:gd name="connsiteX122" fmla="*/ 1040393 w 3433404"/>
              <a:gd name="connsiteY122" fmla="*/ 385083 h 972536"/>
              <a:gd name="connsiteX123" fmla="*/ 897899 w 3433404"/>
              <a:gd name="connsiteY123" fmla="*/ 293796 h 972536"/>
              <a:gd name="connsiteX124" fmla="*/ 782761 w 3433404"/>
              <a:gd name="connsiteY124" fmla="*/ 336420 h 972536"/>
              <a:gd name="connsiteX125" fmla="*/ 770550 w 3433404"/>
              <a:gd name="connsiteY125" fmla="*/ 347755 h 972536"/>
              <a:gd name="connsiteX126" fmla="*/ 767835 w 3433404"/>
              <a:gd name="connsiteY126" fmla="*/ 343145 h 972536"/>
              <a:gd name="connsiteX127" fmla="*/ 633647 w 3433404"/>
              <a:gd name="connsiteY127" fmla="*/ 294453 h 972536"/>
              <a:gd name="connsiteX128" fmla="*/ 1782114 w 3433404"/>
              <a:gd name="connsiteY128" fmla="*/ 294415 h 972536"/>
              <a:gd name="connsiteX129" fmla="*/ 1686607 w 3433404"/>
              <a:gd name="connsiteY129" fmla="*/ 343764 h 972536"/>
              <a:gd name="connsiteX130" fmla="*/ 1677920 w 3433404"/>
              <a:gd name="connsiteY130" fmla="*/ 353508 h 972536"/>
              <a:gd name="connsiteX131" fmla="*/ 1677911 w 3433404"/>
              <a:gd name="connsiteY131" fmla="*/ 332096 h 972536"/>
              <a:gd name="connsiteX132" fmla="*/ 1629143 w 3433404"/>
              <a:gd name="connsiteY132" fmla="*/ 302502 h 972536"/>
              <a:gd name="connsiteX133" fmla="*/ 1593938 w 3433404"/>
              <a:gd name="connsiteY133" fmla="*/ 302978 h 972536"/>
              <a:gd name="connsiteX134" fmla="*/ 1590128 w 3433404"/>
              <a:gd name="connsiteY134" fmla="*/ 307416 h 972536"/>
              <a:gd name="connsiteX135" fmla="*/ 1586328 w 3433404"/>
              <a:gd name="connsiteY135" fmla="*/ 311846 h 972536"/>
              <a:gd name="connsiteX136" fmla="*/ 1586328 w 3433404"/>
              <a:gd name="connsiteY136" fmla="*/ 519510 h 972536"/>
              <a:gd name="connsiteX137" fmla="*/ 1586328 w 3433404"/>
              <a:gd name="connsiteY137" fmla="*/ 727174 h 972536"/>
              <a:gd name="connsiteX138" fmla="*/ 1590938 w 3433404"/>
              <a:gd name="connsiteY138" fmla="*/ 731784 h 972536"/>
              <a:gd name="connsiteX139" fmla="*/ 1595558 w 3433404"/>
              <a:gd name="connsiteY139" fmla="*/ 736403 h 972536"/>
              <a:gd name="connsiteX140" fmla="*/ 1634477 w 3433404"/>
              <a:gd name="connsiteY140" fmla="*/ 736403 h 972536"/>
              <a:gd name="connsiteX141" fmla="*/ 1673405 w 3433404"/>
              <a:gd name="connsiteY141" fmla="*/ 736403 h 972536"/>
              <a:gd name="connsiteX142" fmla="*/ 1678025 w 3433404"/>
              <a:gd name="connsiteY142" fmla="*/ 731784 h 972536"/>
              <a:gd name="connsiteX143" fmla="*/ 1682635 w 3433404"/>
              <a:gd name="connsiteY143" fmla="*/ 727174 h 972536"/>
              <a:gd name="connsiteX144" fmla="*/ 1682635 w 3433404"/>
              <a:gd name="connsiteY144" fmla="*/ 624504 h 972536"/>
              <a:gd name="connsiteX145" fmla="*/ 1691503 w 3433404"/>
              <a:gd name="connsiteY145" fmla="*/ 472342 h 972536"/>
              <a:gd name="connsiteX146" fmla="*/ 1799373 w 3433404"/>
              <a:gd name="connsiteY146" fmla="*/ 393732 h 972536"/>
              <a:gd name="connsiteX147" fmla="*/ 1829482 w 3433404"/>
              <a:gd name="connsiteY147" fmla="*/ 341830 h 972536"/>
              <a:gd name="connsiteX148" fmla="*/ 1782114 w 3433404"/>
              <a:gd name="connsiteY148" fmla="*/ 294415 h 972536"/>
              <a:gd name="connsiteX149" fmla="*/ 1906387 w 3433404"/>
              <a:gd name="connsiteY149" fmla="*/ 295196 h 972536"/>
              <a:gd name="connsiteX150" fmla="*/ 1898957 w 3433404"/>
              <a:gd name="connsiteY150" fmla="*/ 445710 h 972536"/>
              <a:gd name="connsiteX151" fmla="*/ 1917798 w 3433404"/>
              <a:gd name="connsiteY151" fmla="*/ 666261 h 972536"/>
              <a:gd name="connsiteX152" fmla="*/ 2159409 w 3433404"/>
              <a:gd name="connsiteY152" fmla="*/ 702228 h 972536"/>
              <a:gd name="connsiteX153" fmla="*/ 2172115 w 3433404"/>
              <a:gd name="connsiteY153" fmla="*/ 692188 h 972536"/>
              <a:gd name="connsiteX154" fmla="*/ 2172115 w 3433404"/>
              <a:gd name="connsiteY154" fmla="*/ 704942 h 972536"/>
              <a:gd name="connsiteX155" fmla="*/ 2176726 w 3433404"/>
              <a:gd name="connsiteY155" fmla="*/ 722316 h 972536"/>
              <a:gd name="connsiteX156" fmla="*/ 2181345 w 3433404"/>
              <a:gd name="connsiteY156" fmla="*/ 726926 h 972536"/>
              <a:gd name="connsiteX157" fmla="*/ 2217883 w 3433404"/>
              <a:gd name="connsiteY157" fmla="*/ 726926 h 972536"/>
              <a:gd name="connsiteX158" fmla="*/ 2263031 w 3433404"/>
              <a:gd name="connsiteY158" fmla="*/ 718173 h 972536"/>
              <a:gd name="connsiteX159" fmla="*/ 2263098 w 3433404"/>
              <a:gd name="connsiteY159" fmla="*/ 301625 h 972536"/>
              <a:gd name="connsiteX160" fmla="*/ 2214340 w 3433404"/>
              <a:gd name="connsiteY160" fmla="*/ 293034 h 972536"/>
              <a:gd name="connsiteX161" fmla="*/ 2173030 w 3433404"/>
              <a:gd name="connsiteY161" fmla="*/ 297339 h 972536"/>
              <a:gd name="connsiteX162" fmla="*/ 2168953 w 3433404"/>
              <a:gd name="connsiteY162" fmla="*/ 301168 h 972536"/>
              <a:gd name="connsiteX163" fmla="*/ 2168953 w 3433404"/>
              <a:gd name="connsiteY163" fmla="*/ 421288 h 972536"/>
              <a:gd name="connsiteX164" fmla="*/ 2152332 w 3433404"/>
              <a:gd name="connsiteY164" fmla="*/ 602977 h 972536"/>
              <a:gd name="connsiteX165" fmla="*/ 2002208 w 3433404"/>
              <a:gd name="connsiteY165" fmla="*/ 614112 h 972536"/>
              <a:gd name="connsiteX166" fmla="*/ 1995274 w 3433404"/>
              <a:gd name="connsiteY166" fmla="*/ 445748 h 972536"/>
              <a:gd name="connsiteX167" fmla="*/ 1995274 w 3433404"/>
              <a:gd name="connsiteY167" fmla="*/ 302368 h 972536"/>
              <a:gd name="connsiteX168" fmla="*/ 1991464 w 3433404"/>
              <a:gd name="connsiteY168" fmla="*/ 297939 h 972536"/>
              <a:gd name="connsiteX169" fmla="*/ 1987654 w 3433404"/>
              <a:gd name="connsiteY169" fmla="*/ 293510 h 972536"/>
              <a:gd name="connsiteX170" fmla="*/ 1949230 w 3433404"/>
              <a:gd name="connsiteY170" fmla="*/ 293139 h 972536"/>
              <a:gd name="connsiteX171" fmla="*/ 1906387 w 3433404"/>
              <a:gd name="connsiteY171" fmla="*/ 295196 h 972536"/>
              <a:gd name="connsiteX172" fmla="*/ 2597369 w 3433404"/>
              <a:gd name="connsiteY172" fmla="*/ 297263 h 972536"/>
              <a:gd name="connsiteX173" fmla="*/ 2560192 w 3433404"/>
              <a:gd name="connsiteY173" fmla="*/ 333534 h 972536"/>
              <a:gd name="connsiteX174" fmla="*/ 2556582 w 3433404"/>
              <a:gd name="connsiteY174" fmla="*/ 342459 h 972536"/>
              <a:gd name="connsiteX175" fmla="*/ 2556582 w 3433404"/>
              <a:gd name="connsiteY175" fmla="*/ 535083 h 972536"/>
              <a:gd name="connsiteX176" fmla="*/ 2570003 w 3433404"/>
              <a:gd name="connsiteY176" fmla="*/ 743976 h 972536"/>
              <a:gd name="connsiteX177" fmla="*/ 2635049 w 3433404"/>
              <a:gd name="connsiteY177" fmla="*/ 705019 h 972536"/>
              <a:gd name="connsiteX178" fmla="*/ 2674521 w 3433404"/>
              <a:gd name="connsiteY178" fmla="*/ 659803 h 972536"/>
              <a:gd name="connsiteX179" fmla="*/ 2679741 w 3433404"/>
              <a:gd name="connsiteY179" fmla="*/ 648773 h 972536"/>
              <a:gd name="connsiteX180" fmla="*/ 2679741 w 3433404"/>
              <a:gd name="connsiteY180" fmla="*/ 493249 h 972536"/>
              <a:gd name="connsiteX181" fmla="*/ 2679741 w 3433404"/>
              <a:gd name="connsiteY181" fmla="*/ 337716 h 972536"/>
              <a:gd name="connsiteX182" fmla="*/ 2675093 w 3433404"/>
              <a:gd name="connsiteY182" fmla="*/ 328248 h 972536"/>
              <a:gd name="connsiteX183" fmla="*/ 2597369 w 3433404"/>
              <a:gd name="connsiteY183" fmla="*/ 297263 h 972536"/>
              <a:gd name="connsiteX184" fmla="*/ 3351501 w 3433404"/>
              <a:gd name="connsiteY184" fmla="*/ 557800 h 972536"/>
              <a:gd name="connsiteX185" fmla="*/ 3271405 w 3433404"/>
              <a:gd name="connsiteY185" fmla="*/ 626923 h 972536"/>
              <a:gd name="connsiteX186" fmla="*/ 3181851 w 3433404"/>
              <a:gd name="connsiteY186" fmla="*/ 699580 h 972536"/>
              <a:gd name="connsiteX187" fmla="*/ 3169221 w 3433404"/>
              <a:gd name="connsiteY187" fmla="*/ 704038 h 972536"/>
              <a:gd name="connsiteX188" fmla="*/ 2961586 w 3433404"/>
              <a:gd name="connsiteY188" fmla="*/ 704866 h 972536"/>
              <a:gd name="connsiteX189" fmla="*/ 2730271 w 3433404"/>
              <a:gd name="connsiteY189" fmla="*/ 715525 h 972536"/>
              <a:gd name="connsiteX190" fmla="*/ 2560164 w 3433404"/>
              <a:gd name="connsiteY190" fmla="*/ 883231 h 972536"/>
              <a:gd name="connsiteX191" fmla="*/ 2585262 w 3433404"/>
              <a:gd name="connsiteY191" fmla="*/ 945382 h 972536"/>
              <a:gd name="connsiteX192" fmla="*/ 2628429 w 3433404"/>
              <a:gd name="connsiteY192" fmla="*/ 970852 h 972536"/>
              <a:gd name="connsiteX193" fmla="*/ 2714478 w 3433404"/>
              <a:gd name="connsiteY193" fmla="*/ 903901 h 972536"/>
              <a:gd name="connsiteX194" fmla="*/ 2784097 w 3433404"/>
              <a:gd name="connsiteY194" fmla="*/ 838626 h 972536"/>
              <a:gd name="connsiteX195" fmla="*/ 3013363 w 3433404"/>
              <a:gd name="connsiteY195" fmla="*/ 829587 h 972536"/>
              <a:gd name="connsiteX196" fmla="*/ 3250536 w 3433404"/>
              <a:gd name="connsiteY196" fmla="*/ 819033 h 972536"/>
              <a:gd name="connsiteX197" fmla="*/ 3426529 w 3433404"/>
              <a:gd name="connsiteY197" fmla="*/ 644478 h 972536"/>
              <a:gd name="connsiteX198" fmla="*/ 3351501 w 3433404"/>
              <a:gd name="connsiteY198" fmla="*/ 557800 h 972536"/>
              <a:gd name="connsiteX199" fmla="*/ 312654 w 3433404"/>
              <a:gd name="connsiteY199" fmla="*/ 853218 h 972536"/>
              <a:gd name="connsiteX200" fmla="*/ 315274 w 3433404"/>
              <a:gd name="connsiteY200" fmla="*/ 915588 h 972536"/>
              <a:gd name="connsiteX201" fmla="*/ 355517 w 3433404"/>
              <a:gd name="connsiteY201" fmla="*/ 935257 h 972536"/>
              <a:gd name="connsiteX202" fmla="*/ 295928 w 3433404"/>
              <a:gd name="connsiteY202" fmla="*/ 937495 h 972536"/>
              <a:gd name="connsiteX203" fmla="*/ 294090 w 3433404"/>
              <a:gd name="connsiteY203" fmla="*/ 930618 h 972536"/>
              <a:gd name="connsiteX204" fmla="*/ 286308 w 3433404"/>
              <a:gd name="connsiteY204" fmla="*/ 930618 h 972536"/>
              <a:gd name="connsiteX205" fmla="*/ 278526 w 3433404"/>
              <a:gd name="connsiteY205" fmla="*/ 930618 h 972536"/>
              <a:gd name="connsiteX206" fmla="*/ 279498 w 3433404"/>
              <a:gd name="connsiteY206" fmla="*/ 937724 h 972536"/>
              <a:gd name="connsiteX207" fmla="*/ 372109 w 3433404"/>
              <a:gd name="connsiteY207" fmla="*/ 937362 h 972536"/>
              <a:gd name="connsiteX208" fmla="*/ 332523 w 3433404"/>
              <a:gd name="connsiteY208" fmla="*/ 903548 h 972536"/>
              <a:gd name="connsiteX209" fmla="*/ 299986 w 3433404"/>
              <a:gd name="connsiteY209" fmla="*/ 882355 h 972536"/>
              <a:gd name="connsiteX210" fmla="*/ 351107 w 3433404"/>
              <a:gd name="connsiteY210" fmla="*/ 885174 h 972536"/>
              <a:gd name="connsiteX211" fmla="*/ 367337 w 3433404"/>
              <a:gd name="connsiteY211" fmla="*/ 884431 h 972536"/>
              <a:gd name="connsiteX212" fmla="*/ 312654 w 3433404"/>
              <a:gd name="connsiteY212" fmla="*/ 853218 h 972536"/>
              <a:gd name="connsiteX213" fmla="*/ 885621 w 3433404"/>
              <a:gd name="connsiteY213" fmla="*/ 853247 h 972536"/>
              <a:gd name="connsiteX214" fmla="*/ 876439 w 3433404"/>
              <a:gd name="connsiteY214" fmla="*/ 968318 h 972536"/>
              <a:gd name="connsiteX215" fmla="*/ 946638 w 3433404"/>
              <a:gd name="connsiteY215" fmla="*/ 933295 h 972536"/>
              <a:gd name="connsiteX216" fmla="*/ 948019 w 3433404"/>
              <a:gd name="connsiteY216" fmla="*/ 925875 h 972536"/>
              <a:gd name="connsiteX217" fmla="*/ 939609 w 3433404"/>
              <a:gd name="connsiteY217" fmla="*/ 925875 h 972536"/>
              <a:gd name="connsiteX218" fmla="*/ 930179 w 3433404"/>
              <a:gd name="connsiteY218" fmla="*/ 931361 h 972536"/>
              <a:gd name="connsiteX219" fmla="*/ 873210 w 3433404"/>
              <a:gd name="connsiteY219" fmla="*/ 947192 h 972536"/>
              <a:gd name="connsiteX220" fmla="*/ 874953 w 3433404"/>
              <a:gd name="connsiteY220" fmla="*/ 875564 h 972536"/>
              <a:gd name="connsiteX221" fmla="*/ 928760 w 3433404"/>
              <a:gd name="connsiteY221" fmla="*/ 886898 h 972536"/>
              <a:gd name="connsiteX222" fmla="*/ 946838 w 3433404"/>
              <a:gd name="connsiteY222" fmla="*/ 888375 h 972536"/>
              <a:gd name="connsiteX223" fmla="*/ 885621 w 3433404"/>
              <a:gd name="connsiteY223" fmla="*/ 853247 h 972536"/>
              <a:gd name="connsiteX224" fmla="*/ 1469999 w 3433404"/>
              <a:gd name="connsiteY224" fmla="*/ 853218 h 972536"/>
              <a:gd name="connsiteX225" fmla="*/ 1469837 w 3433404"/>
              <a:gd name="connsiteY225" fmla="*/ 914673 h 972536"/>
              <a:gd name="connsiteX226" fmla="*/ 1492897 w 3433404"/>
              <a:gd name="connsiteY226" fmla="*/ 920588 h 972536"/>
              <a:gd name="connsiteX227" fmla="*/ 1512881 w 3433404"/>
              <a:gd name="connsiteY227" fmla="*/ 935228 h 972536"/>
              <a:gd name="connsiteX228" fmla="*/ 1453483 w 3433404"/>
              <a:gd name="connsiteY228" fmla="*/ 937533 h 972536"/>
              <a:gd name="connsiteX229" fmla="*/ 1451740 w 3433404"/>
              <a:gd name="connsiteY229" fmla="*/ 930618 h 972536"/>
              <a:gd name="connsiteX230" fmla="*/ 1443815 w 3433404"/>
              <a:gd name="connsiteY230" fmla="*/ 930618 h 972536"/>
              <a:gd name="connsiteX231" fmla="*/ 1435890 w 3433404"/>
              <a:gd name="connsiteY231" fmla="*/ 930618 h 972536"/>
              <a:gd name="connsiteX232" fmla="*/ 1436871 w 3433404"/>
              <a:gd name="connsiteY232" fmla="*/ 937724 h 972536"/>
              <a:gd name="connsiteX233" fmla="*/ 1529244 w 3433404"/>
              <a:gd name="connsiteY233" fmla="*/ 939000 h 972536"/>
              <a:gd name="connsiteX234" fmla="*/ 1487249 w 3433404"/>
              <a:gd name="connsiteY234" fmla="*/ 902862 h 972536"/>
              <a:gd name="connsiteX235" fmla="*/ 1458855 w 3433404"/>
              <a:gd name="connsiteY235" fmla="*/ 877802 h 972536"/>
              <a:gd name="connsiteX236" fmla="*/ 1508432 w 3433404"/>
              <a:gd name="connsiteY236" fmla="*/ 884955 h 972536"/>
              <a:gd name="connsiteX237" fmla="*/ 1524711 w 3433404"/>
              <a:gd name="connsiteY237" fmla="*/ 884431 h 972536"/>
              <a:gd name="connsiteX238" fmla="*/ 1469999 w 3433404"/>
              <a:gd name="connsiteY238" fmla="*/ 853218 h 972536"/>
              <a:gd name="connsiteX239" fmla="*/ 1063 w 3433404"/>
              <a:gd name="connsiteY239" fmla="*/ 912454 h 972536"/>
              <a:gd name="connsiteX240" fmla="*/ 1063 w 3433404"/>
              <a:gd name="connsiteY240" fmla="*/ 970090 h 972536"/>
              <a:gd name="connsiteX241" fmla="*/ 8959 w 3433404"/>
              <a:gd name="connsiteY241" fmla="*/ 970090 h 972536"/>
              <a:gd name="connsiteX242" fmla="*/ 16846 w 3433404"/>
              <a:gd name="connsiteY242" fmla="*/ 970090 h 972536"/>
              <a:gd name="connsiteX243" fmla="*/ 16846 w 3433404"/>
              <a:gd name="connsiteY243" fmla="*/ 945611 h 972536"/>
              <a:gd name="connsiteX244" fmla="*/ 16846 w 3433404"/>
              <a:gd name="connsiteY244" fmla="*/ 921141 h 972536"/>
              <a:gd name="connsiteX245" fmla="*/ 37458 w 3433404"/>
              <a:gd name="connsiteY245" fmla="*/ 921141 h 972536"/>
              <a:gd name="connsiteX246" fmla="*/ 73005 w 3433404"/>
              <a:gd name="connsiteY246" fmla="*/ 952107 h 972536"/>
              <a:gd name="connsiteX247" fmla="*/ 85731 w 3433404"/>
              <a:gd name="connsiteY247" fmla="*/ 970090 h 972536"/>
              <a:gd name="connsiteX248" fmla="*/ 91970 w 3433404"/>
              <a:gd name="connsiteY248" fmla="*/ 962832 h 972536"/>
              <a:gd name="connsiteX249" fmla="*/ 88121 w 3433404"/>
              <a:gd name="connsiteY249" fmla="*/ 941934 h 972536"/>
              <a:gd name="connsiteX250" fmla="*/ 77558 w 3433404"/>
              <a:gd name="connsiteY250" fmla="*/ 916083 h 972536"/>
              <a:gd name="connsiteX251" fmla="*/ 73701 w 3433404"/>
              <a:gd name="connsiteY251" fmla="*/ 914321 h 972536"/>
              <a:gd name="connsiteX252" fmla="*/ 79206 w 3433404"/>
              <a:gd name="connsiteY252" fmla="*/ 910578 h 972536"/>
              <a:gd name="connsiteX253" fmla="*/ 82854 w 3433404"/>
              <a:gd name="connsiteY253" fmla="*/ 864972 h 972536"/>
              <a:gd name="connsiteX254" fmla="*/ 31562 w 3433404"/>
              <a:gd name="connsiteY254" fmla="*/ 854828 h 972536"/>
              <a:gd name="connsiteX255" fmla="*/ 1063 w 3433404"/>
              <a:gd name="connsiteY255" fmla="*/ 854828 h 972536"/>
              <a:gd name="connsiteX256" fmla="*/ 1063 w 3433404"/>
              <a:gd name="connsiteY256" fmla="*/ 912454 h 972536"/>
              <a:gd name="connsiteX257" fmla="*/ 149482 w 3433404"/>
              <a:gd name="connsiteY257" fmla="*/ 912454 h 972536"/>
              <a:gd name="connsiteX258" fmla="*/ 149482 w 3433404"/>
              <a:gd name="connsiteY258" fmla="*/ 970090 h 972536"/>
              <a:gd name="connsiteX259" fmla="*/ 189744 w 3433404"/>
              <a:gd name="connsiteY259" fmla="*/ 970090 h 972536"/>
              <a:gd name="connsiteX260" fmla="*/ 230006 w 3433404"/>
              <a:gd name="connsiteY260" fmla="*/ 970090 h 972536"/>
              <a:gd name="connsiteX261" fmla="*/ 230006 w 3433404"/>
              <a:gd name="connsiteY261" fmla="*/ 962984 h 972536"/>
              <a:gd name="connsiteX262" fmla="*/ 230006 w 3433404"/>
              <a:gd name="connsiteY262" fmla="*/ 955878 h 972536"/>
              <a:gd name="connsiteX263" fmla="*/ 197640 w 3433404"/>
              <a:gd name="connsiteY263" fmla="*/ 955878 h 972536"/>
              <a:gd name="connsiteX264" fmla="*/ 165274 w 3433404"/>
              <a:gd name="connsiteY264" fmla="*/ 955878 h 972536"/>
              <a:gd name="connsiteX265" fmla="*/ 165274 w 3433404"/>
              <a:gd name="connsiteY265" fmla="*/ 936933 h 972536"/>
              <a:gd name="connsiteX266" fmla="*/ 165274 w 3433404"/>
              <a:gd name="connsiteY266" fmla="*/ 917979 h 972536"/>
              <a:gd name="connsiteX267" fmla="*/ 195268 w 3433404"/>
              <a:gd name="connsiteY267" fmla="*/ 917979 h 972536"/>
              <a:gd name="connsiteX268" fmla="*/ 225272 w 3433404"/>
              <a:gd name="connsiteY268" fmla="*/ 917979 h 972536"/>
              <a:gd name="connsiteX269" fmla="*/ 225272 w 3433404"/>
              <a:gd name="connsiteY269" fmla="*/ 910873 h 972536"/>
              <a:gd name="connsiteX270" fmla="*/ 225272 w 3433404"/>
              <a:gd name="connsiteY270" fmla="*/ 903767 h 972536"/>
              <a:gd name="connsiteX271" fmla="*/ 195268 w 3433404"/>
              <a:gd name="connsiteY271" fmla="*/ 903767 h 972536"/>
              <a:gd name="connsiteX272" fmla="*/ 165274 w 3433404"/>
              <a:gd name="connsiteY272" fmla="*/ 903767 h 972536"/>
              <a:gd name="connsiteX273" fmla="*/ 165274 w 3433404"/>
              <a:gd name="connsiteY273" fmla="*/ 886403 h 972536"/>
              <a:gd name="connsiteX274" fmla="*/ 165274 w 3433404"/>
              <a:gd name="connsiteY274" fmla="*/ 869039 h 972536"/>
              <a:gd name="connsiteX275" fmla="*/ 197640 w 3433404"/>
              <a:gd name="connsiteY275" fmla="*/ 869039 h 972536"/>
              <a:gd name="connsiteX276" fmla="*/ 230006 w 3433404"/>
              <a:gd name="connsiteY276" fmla="*/ 869039 h 972536"/>
              <a:gd name="connsiteX277" fmla="*/ 230006 w 3433404"/>
              <a:gd name="connsiteY277" fmla="*/ 861933 h 972536"/>
              <a:gd name="connsiteX278" fmla="*/ 230006 w 3433404"/>
              <a:gd name="connsiteY278" fmla="*/ 854828 h 972536"/>
              <a:gd name="connsiteX279" fmla="*/ 189744 w 3433404"/>
              <a:gd name="connsiteY279" fmla="*/ 854828 h 972536"/>
              <a:gd name="connsiteX280" fmla="*/ 149482 w 3433404"/>
              <a:gd name="connsiteY280" fmla="*/ 854828 h 972536"/>
              <a:gd name="connsiteX281" fmla="*/ 149482 w 3433404"/>
              <a:gd name="connsiteY281" fmla="*/ 912454 h 972536"/>
              <a:gd name="connsiteX282" fmla="*/ 427373 w 3433404"/>
              <a:gd name="connsiteY282" fmla="*/ 912454 h 972536"/>
              <a:gd name="connsiteX283" fmla="*/ 427373 w 3433404"/>
              <a:gd name="connsiteY283" fmla="*/ 970090 h 972536"/>
              <a:gd name="connsiteX284" fmla="*/ 468426 w 3433404"/>
              <a:gd name="connsiteY284" fmla="*/ 970090 h 972536"/>
              <a:gd name="connsiteX285" fmla="*/ 509479 w 3433404"/>
              <a:gd name="connsiteY285" fmla="*/ 970090 h 972536"/>
              <a:gd name="connsiteX286" fmla="*/ 509479 w 3433404"/>
              <a:gd name="connsiteY286" fmla="*/ 962984 h 972536"/>
              <a:gd name="connsiteX287" fmla="*/ 509479 w 3433404"/>
              <a:gd name="connsiteY287" fmla="*/ 955878 h 972536"/>
              <a:gd name="connsiteX288" fmla="*/ 477113 w 3433404"/>
              <a:gd name="connsiteY288" fmla="*/ 955878 h 972536"/>
              <a:gd name="connsiteX289" fmla="*/ 444747 w 3433404"/>
              <a:gd name="connsiteY289" fmla="*/ 955878 h 972536"/>
              <a:gd name="connsiteX290" fmla="*/ 444747 w 3433404"/>
              <a:gd name="connsiteY290" fmla="*/ 936933 h 972536"/>
              <a:gd name="connsiteX291" fmla="*/ 444747 w 3433404"/>
              <a:gd name="connsiteY291" fmla="*/ 917979 h 972536"/>
              <a:gd name="connsiteX292" fmla="*/ 474741 w 3433404"/>
              <a:gd name="connsiteY292" fmla="*/ 917979 h 972536"/>
              <a:gd name="connsiteX293" fmla="*/ 504745 w 3433404"/>
              <a:gd name="connsiteY293" fmla="*/ 917979 h 972536"/>
              <a:gd name="connsiteX294" fmla="*/ 504745 w 3433404"/>
              <a:gd name="connsiteY294" fmla="*/ 910873 h 972536"/>
              <a:gd name="connsiteX295" fmla="*/ 504745 w 3433404"/>
              <a:gd name="connsiteY295" fmla="*/ 903767 h 972536"/>
              <a:gd name="connsiteX296" fmla="*/ 474741 w 3433404"/>
              <a:gd name="connsiteY296" fmla="*/ 903767 h 972536"/>
              <a:gd name="connsiteX297" fmla="*/ 444747 w 3433404"/>
              <a:gd name="connsiteY297" fmla="*/ 903767 h 972536"/>
              <a:gd name="connsiteX298" fmla="*/ 444747 w 3433404"/>
              <a:gd name="connsiteY298" fmla="*/ 886403 h 972536"/>
              <a:gd name="connsiteX299" fmla="*/ 444747 w 3433404"/>
              <a:gd name="connsiteY299" fmla="*/ 869039 h 972536"/>
              <a:gd name="connsiteX300" fmla="*/ 477113 w 3433404"/>
              <a:gd name="connsiteY300" fmla="*/ 869039 h 972536"/>
              <a:gd name="connsiteX301" fmla="*/ 509479 w 3433404"/>
              <a:gd name="connsiteY301" fmla="*/ 869039 h 972536"/>
              <a:gd name="connsiteX302" fmla="*/ 509479 w 3433404"/>
              <a:gd name="connsiteY302" fmla="*/ 861933 h 972536"/>
              <a:gd name="connsiteX303" fmla="*/ 509479 w 3433404"/>
              <a:gd name="connsiteY303" fmla="*/ 854828 h 972536"/>
              <a:gd name="connsiteX304" fmla="*/ 468426 w 3433404"/>
              <a:gd name="connsiteY304" fmla="*/ 854828 h 972536"/>
              <a:gd name="connsiteX305" fmla="*/ 427373 w 3433404"/>
              <a:gd name="connsiteY305" fmla="*/ 854828 h 972536"/>
              <a:gd name="connsiteX306" fmla="*/ 427373 w 3433404"/>
              <a:gd name="connsiteY306" fmla="*/ 912454 h 972536"/>
              <a:gd name="connsiteX307" fmla="*/ 595671 w 3433404"/>
              <a:gd name="connsiteY307" fmla="*/ 856171 h 972536"/>
              <a:gd name="connsiteX308" fmla="*/ 573315 w 3433404"/>
              <a:gd name="connsiteY308" fmla="*/ 911835 h 972536"/>
              <a:gd name="connsiteX309" fmla="*/ 550960 w 3433404"/>
              <a:gd name="connsiteY309" fmla="*/ 968194 h 972536"/>
              <a:gd name="connsiteX310" fmla="*/ 559380 w 3433404"/>
              <a:gd name="connsiteY310" fmla="*/ 969775 h 972536"/>
              <a:gd name="connsiteX311" fmla="*/ 568629 w 3433404"/>
              <a:gd name="connsiteY311" fmla="*/ 969299 h 972536"/>
              <a:gd name="connsiteX312" fmla="*/ 574963 w 3433404"/>
              <a:gd name="connsiteY312" fmla="*/ 952288 h 972536"/>
              <a:gd name="connsiteX313" fmla="*/ 581288 w 3433404"/>
              <a:gd name="connsiteY313" fmla="*/ 935276 h 972536"/>
              <a:gd name="connsiteX314" fmla="*/ 604853 w 3433404"/>
              <a:gd name="connsiteY314" fmla="*/ 935705 h 972536"/>
              <a:gd name="connsiteX315" fmla="*/ 628418 w 3433404"/>
              <a:gd name="connsiteY315" fmla="*/ 936143 h 972536"/>
              <a:gd name="connsiteX316" fmla="*/ 634723 w 3433404"/>
              <a:gd name="connsiteY316" fmla="*/ 953116 h 972536"/>
              <a:gd name="connsiteX317" fmla="*/ 641029 w 3433404"/>
              <a:gd name="connsiteY317" fmla="*/ 970090 h 972536"/>
              <a:gd name="connsiteX318" fmla="*/ 650420 w 3433404"/>
              <a:gd name="connsiteY318" fmla="*/ 970090 h 972536"/>
              <a:gd name="connsiteX319" fmla="*/ 658783 w 3433404"/>
              <a:gd name="connsiteY319" fmla="*/ 967328 h 972536"/>
              <a:gd name="connsiteX320" fmla="*/ 636114 w 3433404"/>
              <a:gd name="connsiteY320" fmla="*/ 909711 h 972536"/>
              <a:gd name="connsiteX321" fmla="*/ 614482 w 3433404"/>
              <a:gd name="connsiteY321" fmla="*/ 854856 h 972536"/>
              <a:gd name="connsiteX322" fmla="*/ 605491 w 3433404"/>
              <a:gd name="connsiteY322" fmla="*/ 854837 h 972536"/>
              <a:gd name="connsiteX323" fmla="*/ 595671 w 3433404"/>
              <a:gd name="connsiteY323" fmla="*/ 856171 h 972536"/>
              <a:gd name="connsiteX324" fmla="*/ 706846 w 3433404"/>
              <a:gd name="connsiteY324" fmla="*/ 912454 h 972536"/>
              <a:gd name="connsiteX325" fmla="*/ 706846 w 3433404"/>
              <a:gd name="connsiteY325" fmla="*/ 970090 h 972536"/>
              <a:gd name="connsiteX326" fmla="*/ 715533 w 3433404"/>
              <a:gd name="connsiteY326" fmla="*/ 970090 h 972536"/>
              <a:gd name="connsiteX327" fmla="*/ 724220 w 3433404"/>
              <a:gd name="connsiteY327" fmla="*/ 970090 h 972536"/>
              <a:gd name="connsiteX328" fmla="*/ 724220 w 3433404"/>
              <a:gd name="connsiteY328" fmla="*/ 945611 h 972536"/>
              <a:gd name="connsiteX329" fmla="*/ 724220 w 3433404"/>
              <a:gd name="connsiteY329" fmla="*/ 921141 h 972536"/>
              <a:gd name="connsiteX330" fmla="*/ 744670 w 3433404"/>
              <a:gd name="connsiteY330" fmla="*/ 921141 h 972536"/>
              <a:gd name="connsiteX331" fmla="*/ 779446 w 3433404"/>
              <a:gd name="connsiteY331" fmla="*/ 949154 h 972536"/>
              <a:gd name="connsiteX332" fmla="*/ 792286 w 3433404"/>
              <a:gd name="connsiteY332" fmla="*/ 970090 h 972536"/>
              <a:gd name="connsiteX333" fmla="*/ 799306 w 3433404"/>
              <a:gd name="connsiteY333" fmla="*/ 963937 h 972536"/>
              <a:gd name="connsiteX334" fmla="*/ 795362 w 3433404"/>
              <a:gd name="connsiteY334" fmla="*/ 943429 h 972536"/>
              <a:gd name="connsiteX335" fmla="*/ 784875 w 3433404"/>
              <a:gd name="connsiteY335" fmla="*/ 916054 h 972536"/>
              <a:gd name="connsiteX336" fmla="*/ 780951 w 3433404"/>
              <a:gd name="connsiteY336" fmla="*/ 914264 h 972536"/>
              <a:gd name="connsiteX337" fmla="*/ 785809 w 3433404"/>
              <a:gd name="connsiteY337" fmla="*/ 911187 h 972536"/>
              <a:gd name="connsiteX338" fmla="*/ 786980 w 3433404"/>
              <a:gd name="connsiteY338" fmla="*/ 862162 h 972536"/>
              <a:gd name="connsiteX339" fmla="*/ 738031 w 3433404"/>
              <a:gd name="connsiteY339" fmla="*/ 854837 h 972536"/>
              <a:gd name="connsiteX340" fmla="*/ 706846 w 3433404"/>
              <a:gd name="connsiteY340" fmla="*/ 854828 h 972536"/>
              <a:gd name="connsiteX341" fmla="*/ 706846 w 3433404"/>
              <a:gd name="connsiteY341" fmla="*/ 912454 h 972536"/>
              <a:gd name="connsiteX342" fmla="*/ 997378 w 3433404"/>
              <a:gd name="connsiteY342" fmla="*/ 912454 h 972536"/>
              <a:gd name="connsiteX343" fmla="*/ 997378 w 3433404"/>
              <a:gd name="connsiteY343" fmla="*/ 970090 h 972536"/>
              <a:gd name="connsiteX344" fmla="*/ 1006065 w 3433404"/>
              <a:gd name="connsiteY344" fmla="*/ 970090 h 972536"/>
              <a:gd name="connsiteX345" fmla="*/ 1014742 w 3433404"/>
              <a:gd name="connsiteY345" fmla="*/ 970090 h 972536"/>
              <a:gd name="connsiteX346" fmla="*/ 1014742 w 3433404"/>
              <a:gd name="connsiteY346" fmla="*/ 944039 h 972536"/>
              <a:gd name="connsiteX347" fmla="*/ 1014742 w 3433404"/>
              <a:gd name="connsiteY347" fmla="*/ 917979 h 972536"/>
              <a:gd name="connsiteX348" fmla="*/ 1043955 w 3433404"/>
              <a:gd name="connsiteY348" fmla="*/ 917979 h 972536"/>
              <a:gd name="connsiteX349" fmla="*/ 1073168 w 3433404"/>
              <a:gd name="connsiteY349" fmla="*/ 917979 h 972536"/>
              <a:gd name="connsiteX350" fmla="*/ 1073168 w 3433404"/>
              <a:gd name="connsiteY350" fmla="*/ 944039 h 972536"/>
              <a:gd name="connsiteX351" fmla="*/ 1073168 w 3433404"/>
              <a:gd name="connsiteY351" fmla="*/ 970090 h 972536"/>
              <a:gd name="connsiteX352" fmla="*/ 1081065 w 3433404"/>
              <a:gd name="connsiteY352" fmla="*/ 970090 h 972536"/>
              <a:gd name="connsiteX353" fmla="*/ 1088951 w 3433404"/>
              <a:gd name="connsiteY353" fmla="*/ 970090 h 972536"/>
              <a:gd name="connsiteX354" fmla="*/ 1088951 w 3433404"/>
              <a:gd name="connsiteY354" fmla="*/ 912454 h 972536"/>
              <a:gd name="connsiteX355" fmla="*/ 1088951 w 3433404"/>
              <a:gd name="connsiteY355" fmla="*/ 854828 h 972536"/>
              <a:gd name="connsiteX356" fmla="*/ 1081065 w 3433404"/>
              <a:gd name="connsiteY356" fmla="*/ 854828 h 972536"/>
              <a:gd name="connsiteX357" fmla="*/ 1073168 w 3433404"/>
              <a:gd name="connsiteY357" fmla="*/ 854828 h 972536"/>
              <a:gd name="connsiteX358" fmla="*/ 1073168 w 3433404"/>
              <a:gd name="connsiteY358" fmla="*/ 879297 h 972536"/>
              <a:gd name="connsiteX359" fmla="*/ 1073168 w 3433404"/>
              <a:gd name="connsiteY359" fmla="*/ 903767 h 972536"/>
              <a:gd name="connsiteX360" fmla="*/ 1043955 w 3433404"/>
              <a:gd name="connsiteY360" fmla="*/ 903767 h 972536"/>
              <a:gd name="connsiteX361" fmla="*/ 1014742 w 3433404"/>
              <a:gd name="connsiteY361" fmla="*/ 903767 h 972536"/>
              <a:gd name="connsiteX362" fmla="*/ 1014742 w 3433404"/>
              <a:gd name="connsiteY362" fmla="*/ 879297 h 972536"/>
              <a:gd name="connsiteX363" fmla="*/ 1014742 w 3433404"/>
              <a:gd name="connsiteY363" fmla="*/ 854828 h 972536"/>
              <a:gd name="connsiteX364" fmla="*/ 1006065 w 3433404"/>
              <a:gd name="connsiteY364" fmla="*/ 854828 h 972536"/>
              <a:gd name="connsiteX365" fmla="*/ 997378 w 3433404"/>
              <a:gd name="connsiteY365" fmla="*/ 854828 h 972536"/>
              <a:gd name="connsiteX366" fmla="*/ 997378 w 3433404"/>
              <a:gd name="connsiteY366" fmla="*/ 912454 h 972536"/>
              <a:gd name="connsiteX367" fmla="*/ 1221587 w 3433404"/>
              <a:gd name="connsiteY367" fmla="*/ 912454 h 972536"/>
              <a:gd name="connsiteX368" fmla="*/ 1221587 w 3433404"/>
              <a:gd name="connsiteY368" fmla="*/ 970090 h 972536"/>
              <a:gd name="connsiteX369" fmla="*/ 1230274 w 3433404"/>
              <a:gd name="connsiteY369" fmla="*/ 970090 h 972536"/>
              <a:gd name="connsiteX370" fmla="*/ 1238951 w 3433404"/>
              <a:gd name="connsiteY370" fmla="*/ 970090 h 972536"/>
              <a:gd name="connsiteX371" fmla="*/ 1238951 w 3433404"/>
              <a:gd name="connsiteY371" fmla="*/ 912454 h 972536"/>
              <a:gd name="connsiteX372" fmla="*/ 1238951 w 3433404"/>
              <a:gd name="connsiteY372" fmla="*/ 854828 h 972536"/>
              <a:gd name="connsiteX373" fmla="*/ 1230274 w 3433404"/>
              <a:gd name="connsiteY373" fmla="*/ 854828 h 972536"/>
              <a:gd name="connsiteX374" fmla="*/ 1221587 w 3433404"/>
              <a:gd name="connsiteY374" fmla="*/ 854828 h 972536"/>
              <a:gd name="connsiteX375" fmla="*/ 1221587 w 3433404"/>
              <a:gd name="connsiteY375" fmla="*/ 912454 h 972536"/>
              <a:gd name="connsiteX376" fmla="*/ 1295796 w 3433404"/>
              <a:gd name="connsiteY376" fmla="*/ 912454 h 972536"/>
              <a:gd name="connsiteX377" fmla="*/ 1295796 w 3433404"/>
              <a:gd name="connsiteY377" fmla="*/ 970090 h 972536"/>
              <a:gd name="connsiteX378" fmla="*/ 1303664 w 3433404"/>
              <a:gd name="connsiteY378" fmla="*/ 970090 h 972536"/>
              <a:gd name="connsiteX379" fmla="*/ 1311541 w 3433404"/>
              <a:gd name="connsiteY379" fmla="*/ 970090 h 972536"/>
              <a:gd name="connsiteX380" fmla="*/ 1311960 w 3433404"/>
              <a:gd name="connsiteY380" fmla="*/ 926370 h 972536"/>
              <a:gd name="connsiteX381" fmla="*/ 1312379 w 3433404"/>
              <a:gd name="connsiteY381" fmla="*/ 882650 h 972536"/>
              <a:gd name="connsiteX382" fmla="*/ 1341335 w 3433404"/>
              <a:gd name="connsiteY382" fmla="*/ 926370 h 972536"/>
              <a:gd name="connsiteX383" fmla="*/ 1370291 w 3433404"/>
              <a:gd name="connsiteY383" fmla="*/ 970090 h 972536"/>
              <a:gd name="connsiteX384" fmla="*/ 1378835 w 3433404"/>
              <a:gd name="connsiteY384" fmla="*/ 970090 h 972536"/>
              <a:gd name="connsiteX385" fmla="*/ 1387379 w 3433404"/>
              <a:gd name="connsiteY385" fmla="*/ 970090 h 972536"/>
              <a:gd name="connsiteX386" fmla="*/ 1387379 w 3433404"/>
              <a:gd name="connsiteY386" fmla="*/ 912454 h 972536"/>
              <a:gd name="connsiteX387" fmla="*/ 1387379 w 3433404"/>
              <a:gd name="connsiteY387" fmla="*/ 854828 h 972536"/>
              <a:gd name="connsiteX388" fmla="*/ 1379483 w 3433404"/>
              <a:gd name="connsiteY388" fmla="*/ 854828 h 972536"/>
              <a:gd name="connsiteX389" fmla="*/ 1371587 w 3433404"/>
              <a:gd name="connsiteY389" fmla="*/ 854828 h 972536"/>
              <a:gd name="connsiteX390" fmla="*/ 1371587 w 3433404"/>
              <a:gd name="connsiteY390" fmla="*/ 899376 h 972536"/>
              <a:gd name="connsiteX391" fmla="*/ 1371587 w 3433404"/>
              <a:gd name="connsiteY391" fmla="*/ 943925 h 972536"/>
              <a:gd name="connsiteX392" fmla="*/ 1342212 w 3433404"/>
              <a:gd name="connsiteY392" fmla="*/ 899376 h 972536"/>
              <a:gd name="connsiteX393" fmla="*/ 1312827 w 3433404"/>
              <a:gd name="connsiteY393" fmla="*/ 854828 h 972536"/>
              <a:gd name="connsiteX394" fmla="*/ 1304312 w 3433404"/>
              <a:gd name="connsiteY394" fmla="*/ 854828 h 972536"/>
              <a:gd name="connsiteX395" fmla="*/ 1295796 w 3433404"/>
              <a:gd name="connsiteY395" fmla="*/ 854828 h 972536"/>
              <a:gd name="connsiteX396" fmla="*/ 1295796 w 3433404"/>
              <a:gd name="connsiteY396" fmla="*/ 912454 h 972536"/>
              <a:gd name="connsiteX397" fmla="*/ 1567373 w 3433404"/>
              <a:gd name="connsiteY397" fmla="*/ 861933 h 972536"/>
              <a:gd name="connsiteX398" fmla="*/ 1567373 w 3433404"/>
              <a:gd name="connsiteY398" fmla="*/ 869039 h 972536"/>
              <a:gd name="connsiteX399" fmla="*/ 1586328 w 3433404"/>
              <a:gd name="connsiteY399" fmla="*/ 869039 h 972536"/>
              <a:gd name="connsiteX400" fmla="*/ 1605273 w 3433404"/>
              <a:gd name="connsiteY400" fmla="*/ 869039 h 972536"/>
              <a:gd name="connsiteX401" fmla="*/ 1605273 w 3433404"/>
              <a:gd name="connsiteY401" fmla="*/ 919560 h 972536"/>
              <a:gd name="connsiteX402" fmla="*/ 1605273 w 3433404"/>
              <a:gd name="connsiteY402" fmla="*/ 970090 h 972536"/>
              <a:gd name="connsiteX403" fmla="*/ 1613950 w 3433404"/>
              <a:gd name="connsiteY403" fmla="*/ 970090 h 972536"/>
              <a:gd name="connsiteX404" fmla="*/ 1622637 w 3433404"/>
              <a:gd name="connsiteY404" fmla="*/ 970090 h 972536"/>
              <a:gd name="connsiteX405" fmla="*/ 1622637 w 3433404"/>
              <a:gd name="connsiteY405" fmla="*/ 919560 h 972536"/>
              <a:gd name="connsiteX406" fmla="*/ 1622637 w 3433404"/>
              <a:gd name="connsiteY406" fmla="*/ 869039 h 972536"/>
              <a:gd name="connsiteX407" fmla="*/ 1641582 w 3433404"/>
              <a:gd name="connsiteY407" fmla="*/ 869039 h 972536"/>
              <a:gd name="connsiteX408" fmla="*/ 1660537 w 3433404"/>
              <a:gd name="connsiteY408" fmla="*/ 869039 h 972536"/>
              <a:gd name="connsiteX409" fmla="*/ 1660537 w 3433404"/>
              <a:gd name="connsiteY409" fmla="*/ 861933 h 972536"/>
              <a:gd name="connsiteX410" fmla="*/ 1660537 w 3433404"/>
              <a:gd name="connsiteY410" fmla="*/ 854828 h 972536"/>
              <a:gd name="connsiteX411" fmla="*/ 1613950 w 3433404"/>
              <a:gd name="connsiteY411" fmla="*/ 854828 h 972536"/>
              <a:gd name="connsiteX412" fmla="*/ 1567373 w 3433404"/>
              <a:gd name="connsiteY412" fmla="*/ 854828 h 972536"/>
              <a:gd name="connsiteX413" fmla="*/ 1567373 w 3433404"/>
              <a:gd name="connsiteY413" fmla="*/ 861933 h 972536"/>
              <a:gd name="connsiteX414" fmla="*/ 1711058 w 3433404"/>
              <a:gd name="connsiteY414" fmla="*/ 912454 h 972536"/>
              <a:gd name="connsiteX415" fmla="*/ 1711058 w 3433404"/>
              <a:gd name="connsiteY415" fmla="*/ 970090 h 972536"/>
              <a:gd name="connsiteX416" fmla="*/ 1718954 w 3433404"/>
              <a:gd name="connsiteY416" fmla="*/ 970090 h 972536"/>
              <a:gd name="connsiteX417" fmla="*/ 1726850 w 3433404"/>
              <a:gd name="connsiteY417" fmla="*/ 970090 h 972536"/>
              <a:gd name="connsiteX418" fmla="*/ 1726850 w 3433404"/>
              <a:gd name="connsiteY418" fmla="*/ 912454 h 972536"/>
              <a:gd name="connsiteX419" fmla="*/ 1726850 w 3433404"/>
              <a:gd name="connsiteY419" fmla="*/ 854828 h 972536"/>
              <a:gd name="connsiteX420" fmla="*/ 1718954 w 3433404"/>
              <a:gd name="connsiteY420" fmla="*/ 854828 h 972536"/>
              <a:gd name="connsiteX421" fmla="*/ 1711058 w 3433404"/>
              <a:gd name="connsiteY421" fmla="*/ 854828 h 972536"/>
              <a:gd name="connsiteX422" fmla="*/ 1711058 w 3433404"/>
              <a:gd name="connsiteY422" fmla="*/ 912454 h 972536"/>
              <a:gd name="connsiteX423" fmla="*/ 1777380 w 3433404"/>
              <a:gd name="connsiteY423" fmla="*/ 861933 h 972536"/>
              <a:gd name="connsiteX424" fmla="*/ 1777380 w 3433404"/>
              <a:gd name="connsiteY424" fmla="*/ 869039 h 972536"/>
              <a:gd name="connsiteX425" fmla="*/ 1796325 w 3433404"/>
              <a:gd name="connsiteY425" fmla="*/ 869039 h 972536"/>
              <a:gd name="connsiteX426" fmla="*/ 1815271 w 3433404"/>
              <a:gd name="connsiteY426" fmla="*/ 869039 h 972536"/>
              <a:gd name="connsiteX427" fmla="*/ 1815271 w 3433404"/>
              <a:gd name="connsiteY427" fmla="*/ 919560 h 972536"/>
              <a:gd name="connsiteX428" fmla="*/ 1815271 w 3433404"/>
              <a:gd name="connsiteY428" fmla="*/ 970090 h 972536"/>
              <a:gd name="connsiteX429" fmla="*/ 1823957 w 3433404"/>
              <a:gd name="connsiteY429" fmla="*/ 970090 h 972536"/>
              <a:gd name="connsiteX430" fmla="*/ 1832635 w 3433404"/>
              <a:gd name="connsiteY430" fmla="*/ 970090 h 972536"/>
              <a:gd name="connsiteX431" fmla="*/ 1832635 w 3433404"/>
              <a:gd name="connsiteY431" fmla="*/ 919560 h 972536"/>
              <a:gd name="connsiteX432" fmla="*/ 1832635 w 3433404"/>
              <a:gd name="connsiteY432" fmla="*/ 869039 h 972536"/>
              <a:gd name="connsiteX433" fmla="*/ 1851589 w 3433404"/>
              <a:gd name="connsiteY433" fmla="*/ 869039 h 972536"/>
              <a:gd name="connsiteX434" fmla="*/ 1870535 w 3433404"/>
              <a:gd name="connsiteY434" fmla="*/ 869039 h 972536"/>
              <a:gd name="connsiteX435" fmla="*/ 1870535 w 3433404"/>
              <a:gd name="connsiteY435" fmla="*/ 861933 h 972536"/>
              <a:gd name="connsiteX436" fmla="*/ 1870535 w 3433404"/>
              <a:gd name="connsiteY436" fmla="*/ 854828 h 972536"/>
              <a:gd name="connsiteX437" fmla="*/ 1823957 w 3433404"/>
              <a:gd name="connsiteY437" fmla="*/ 854828 h 972536"/>
              <a:gd name="connsiteX438" fmla="*/ 1777380 w 3433404"/>
              <a:gd name="connsiteY438" fmla="*/ 854828 h 972536"/>
              <a:gd name="connsiteX439" fmla="*/ 1777380 w 3433404"/>
              <a:gd name="connsiteY439" fmla="*/ 861933 h 972536"/>
              <a:gd name="connsiteX440" fmla="*/ 1913169 w 3433404"/>
              <a:gd name="connsiteY440" fmla="*/ 894223 h 972536"/>
              <a:gd name="connsiteX441" fmla="*/ 1914893 w 3433404"/>
              <a:gd name="connsiteY441" fmla="*/ 941658 h 972536"/>
              <a:gd name="connsiteX442" fmla="*/ 2002599 w 3433404"/>
              <a:gd name="connsiteY442" fmla="*/ 950068 h 972536"/>
              <a:gd name="connsiteX443" fmla="*/ 2007114 w 3433404"/>
              <a:gd name="connsiteY443" fmla="*/ 940877 h 972536"/>
              <a:gd name="connsiteX444" fmla="*/ 2007657 w 3433404"/>
              <a:gd name="connsiteY444" fmla="*/ 897852 h 972536"/>
              <a:gd name="connsiteX445" fmla="*/ 2008200 w 3433404"/>
              <a:gd name="connsiteY445" fmla="*/ 854828 h 972536"/>
              <a:gd name="connsiteX446" fmla="*/ 1999437 w 3433404"/>
              <a:gd name="connsiteY446" fmla="*/ 854828 h 972536"/>
              <a:gd name="connsiteX447" fmla="*/ 1990683 w 3433404"/>
              <a:gd name="connsiteY447" fmla="*/ 854828 h 972536"/>
              <a:gd name="connsiteX448" fmla="*/ 1990216 w 3433404"/>
              <a:gd name="connsiteY448" fmla="*/ 896271 h 972536"/>
              <a:gd name="connsiteX449" fmla="*/ 1986492 w 3433404"/>
              <a:gd name="connsiteY449" fmla="*/ 944039 h 972536"/>
              <a:gd name="connsiteX450" fmla="*/ 1938134 w 3433404"/>
              <a:gd name="connsiteY450" fmla="*/ 948573 h 972536"/>
              <a:gd name="connsiteX451" fmla="*/ 1930533 w 3433404"/>
              <a:gd name="connsiteY451" fmla="*/ 894985 h 972536"/>
              <a:gd name="connsiteX452" fmla="*/ 1930533 w 3433404"/>
              <a:gd name="connsiteY452" fmla="*/ 854828 h 972536"/>
              <a:gd name="connsiteX453" fmla="*/ 1921846 w 3433404"/>
              <a:gd name="connsiteY453" fmla="*/ 854828 h 972536"/>
              <a:gd name="connsiteX454" fmla="*/ 1913169 w 3433404"/>
              <a:gd name="connsiteY454" fmla="*/ 854828 h 972536"/>
              <a:gd name="connsiteX455" fmla="*/ 1913169 w 3433404"/>
              <a:gd name="connsiteY455" fmla="*/ 894223 h 972536"/>
              <a:gd name="connsiteX456" fmla="*/ 2050538 w 3433404"/>
              <a:gd name="connsiteY456" fmla="*/ 861933 h 972536"/>
              <a:gd name="connsiteX457" fmla="*/ 2050538 w 3433404"/>
              <a:gd name="connsiteY457" fmla="*/ 869039 h 972536"/>
              <a:gd name="connsiteX458" fmla="*/ 2069483 w 3433404"/>
              <a:gd name="connsiteY458" fmla="*/ 869039 h 972536"/>
              <a:gd name="connsiteX459" fmla="*/ 2088429 w 3433404"/>
              <a:gd name="connsiteY459" fmla="*/ 869039 h 972536"/>
              <a:gd name="connsiteX460" fmla="*/ 2088429 w 3433404"/>
              <a:gd name="connsiteY460" fmla="*/ 919560 h 972536"/>
              <a:gd name="connsiteX461" fmla="*/ 2088429 w 3433404"/>
              <a:gd name="connsiteY461" fmla="*/ 970090 h 972536"/>
              <a:gd name="connsiteX462" fmla="*/ 2096325 w 3433404"/>
              <a:gd name="connsiteY462" fmla="*/ 970090 h 972536"/>
              <a:gd name="connsiteX463" fmla="*/ 2104221 w 3433404"/>
              <a:gd name="connsiteY463" fmla="*/ 970090 h 972536"/>
              <a:gd name="connsiteX464" fmla="*/ 2104221 w 3433404"/>
              <a:gd name="connsiteY464" fmla="*/ 919560 h 972536"/>
              <a:gd name="connsiteX465" fmla="*/ 2104221 w 3433404"/>
              <a:gd name="connsiteY465" fmla="*/ 869039 h 972536"/>
              <a:gd name="connsiteX466" fmla="*/ 2123957 w 3433404"/>
              <a:gd name="connsiteY466" fmla="*/ 869039 h 972536"/>
              <a:gd name="connsiteX467" fmla="*/ 2143693 w 3433404"/>
              <a:gd name="connsiteY467" fmla="*/ 869039 h 972536"/>
              <a:gd name="connsiteX468" fmla="*/ 2143693 w 3433404"/>
              <a:gd name="connsiteY468" fmla="*/ 861933 h 972536"/>
              <a:gd name="connsiteX469" fmla="*/ 2143693 w 3433404"/>
              <a:gd name="connsiteY469" fmla="*/ 854828 h 972536"/>
              <a:gd name="connsiteX470" fmla="*/ 2097115 w 3433404"/>
              <a:gd name="connsiteY470" fmla="*/ 854828 h 972536"/>
              <a:gd name="connsiteX471" fmla="*/ 2050538 w 3433404"/>
              <a:gd name="connsiteY471" fmla="*/ 854828 h 972536"/>
              <a:gd name="connsiteX472" fmla="*/ 2050538 w 3433404"/>
              <a:gd name="connsiteY472" fmla="*/ 861933 h 972536"/>
              <a:gd name="connsiteX473" fmla="*/ 2183164 w 3433404"/>
              <a:gd name="connsiteY473" fmla="*/ 912454 h 972536"/>
              <a:gd name="connsiteX474" fmla="*/ 2183164 w 3433404"/>
              <a:gd name="connsiteY474" fmla="*/ 970090 h 972536"/>
              <a:gd name="connsiteX475" fmla="*/ 2224217 w 3433404"/>
              <a:gd name="connsiteY475" fmla="*/ 970090 h 972536"/>
              <a:gd name="connsiteX476" fmla="*/ 2265270 w 3433404"/>
              <a:gd name="connsiteY476" fmla="*/ 970090 h 972536"/>
              <a:gd name="connsiteX477" fmla="*/ 2265270 w 3433404"/>
              <a:gd name="connsiteY477" fmla="*/ 962984 h 972536"/>
              <a:gd name="connsiteX478" fmla="*/ 2265270 w 3433404"/>
              <a:gd name="connsiteY478" fmla="*/ 955878 h 972536"/>
              <a:gd name="connsiteX479" fmla="*/ 2232904 w 3433404"/>
              <a:gd name="connsiteY479" fmla="*/ 955878 h 972536"/>
              <a:gd name="connsiteX480" fmla="*/ 2200538 w 3433404"/>
              <a:gd name="connsiteY480" fmla="*/ 955878 h 972536"/>
              <a:gd name="connsiteX481" fmla="*/ 2200538 w 3433404"/>
              <a:gd name="connsiteY481" fmla="*/ 936933 h 972536"/>
              <a:gd name="connsiteX482" fmla="*/ 2200538 w 3433404"/>
              <a:gd name="connsiteY482" fmla="*/ 917979 h 972536"/>
              <a:gd name="connsiteX483" fmla="*/ 2230532 w 3433404"/>
              <a:gd name="connsiteY483" fmla="*/ 917979 h 972536"/>
              <a:gd name="connsiteX484" fmla="*/ 2260536 w 3433404"/>
              <a:gd name="connsiteY484" fmla="*/ 917979 h 972536"/>
              <a:gd name="connsiteX485" fmla="*/ 2260536 w 3433404"/>
              <a:gd name="connsiteY485" fmla="*/ 910873 h 972536"/>
              <a:gd name="connsiteX486" fmla="*/ 2260536 w 3433404"/>
              <a:gd name="connsiteY486" fmla="*/ 903767 h 972536"/>
              <a:gd name="connsiteX487" fmla="*/ 2230532 w 3433404"/>
              <a:gd name="connsiteY487" fmla="*/ 903767 h 972536"/>
              <a:gd name="connsiteX488" fmla="*/ 2200538 w 3433404"/>
              <a:gd name="connsiteY488" fmla="*/ 903767 h 972536"/>
              <a:gd name="connsiteX489" fmla="*/ 2200538 w 3433404"/>
              <a:gd name="connsiteY489" fmla="*/ 886403 h 972536"/>
              <a:gd name="connsiteX490" fmla="*/ 2200538 w 3433404"/>
              <a:gd name="connsiteY490" fmla="*/ 869039 h 972536"/>
              <a:gd name="connsiteX491" fmla="*/ 2232113 w 3433404"/>
              <a:gd name="connsiteY491" fmla="*/ 869039 h 972536"/>
              <a:gd name="connsiteX492" fmla="*/ 2263689 w 3433404"/>
              <a:gd name="connsiteY492" fmla="*/ 869039 h 972536"/>
              <a:gd name="connsiteX493" fmla="*/ 2263689 w 3433404"/>
              <a:gd name="connsiteY493" fmla="*/ 861933 h 972536"/>
              <a:gd name="connsiteX494" fmla="*/ 2263689 w 3433404"/>
              <a:gd name="connsiteY494" fmla="*/ 854828 h 972536"/>
              <a:gd name="connsiteX495" fmla="*/ 2223427 w 3433404"/>
              <a:gd name="connsiteY495" fmla="*/ 854828 h 972536"/>
              <a:gd name="connsiteX496" fmla="*/ 2183164 w 3433404"/>
              <a:gd name="connsiteY496" fmla="*/ 854828 h 972536"/>
              <a:gd name="connsiteX497" fmla="*/ 2183164 w 3433404"/>
              <a:gd name="connsiteY497" fmla="*/ 912454 h 972536"/>
              <a:gd name="connsiteX498" fmla="*/ 64195 w 3433404"/>
              <a:gd name="connsiteY498" fmla="*/ 871801 h 972536"/>
              <a:gd name="connsiteX499" fmla="*/ 71386 w 3433404"/>
              <a:gd name="connsiteY499" fmla="*/ 897338 h 972536"/>
              <a:gd name="connsiteX500" fmla="*/ 36553 w 3433404"/>
              <a:gd name="connsiteY500" fmla="*/ 906930 h 972536"/>
              <a:gd name="connsiteX501" fmla="*/ 16846 w 3433404"/>
              <a:gd name="connsiteY501" fmla="*/ 906930 h 972536"/>
              <a:gd name="connsiteX502" fmla="*/ 16846 w 3433404"/>
              <a:gd name="connsiteY502" fmla="*/ 887984 h 972536"/>
              <a:gd name="connsiteX503" fmla="*/ 16846 w 3433404"/>
              <a:gd name="connsiteY503" fmla="*/ 869039 h 972536"/>
              <a:gd name="connsiteX504" fmla="*/ 37772 w 3433404"/>
              <a:gd name="connsiteY504" fmla="*/ 869039 h 972536"/>
              <a:gd name="connsiteX505" fmla="*/ 64195 w 3433404"/>
              <a:gd name="connsiteY505" fmla="*/ 871801 h 972536"/>
              <a:gd name="connsiteX506" fmla="*/ 770902 w 3433404"/>
              <a:gd name="connsiteY506" fmla="*/ 871344 h 972536"/>
              <a:gd name="connsiteX507" fmla="*/ 776112 w 3433404"/>
              <a:gd name="connsiteY507" fmla="*/ 900052 h 972536"/>
              <a:gd name="connsiteX508" fmla="*/ 742775 w 3433404"/>
              <a:gd name="connsiteY508" fmla="*/ 906920 h 972536"/>
              <a:gd name="connsiteX509" fmla="*/ 724220 w 3433404"/>
              <a:gd name="connsiteY509" fmla="*/ 906930 h 972536"/>
              <a:gd name="connsiteX510" fmla="*/ 724220 w 3433404"/>
              <a:gd name="connsiteY510" fmla="*/ 887984 h 972536"/>
              <a:gd name="connsiteX511" fmla="*/ 724220 w 3433404"/>
              <a:gd name="connsiteY511" fmla="*/ 869039 h 972536"/>
              <a:gd name="connsiteX512" fmla="*/ 744794 w 3433404"/>
              <a:gd name="connsiteY512" fmla="*/ 869039 h 972536"/>
              <a:gd name="connsiteX513" fmla="*/ 770902 w 3433404"/>
              <a:gd name="connsiteY513" fmla="*/ 871344 h 972536"/>
              <a:gd name="connsiteX514" fmla="*/ 614292 w 3433404"/>
              <a:gd name="connsiteY514" fmla="*/ 897852 h 972536"/>
              <a:gd name="connsiteX515" fmla="*/ 622741 w 3433404"/>
              <a:gd name="connsiteY515" fmla="*/ 921141 h 972536"/>
              <a:gd name="connsiteX516" fmla="*/ 604662 w 3433404"/>
              <a:gd name="connsiteY516" fmla="*/ 921141 h 972536"/>
              <a:gd name="connsiteX517" fmla="*/ 587117 w 3433404"/>
              <a:gd name="connsiteY517" fmla="*/ 919845 h 972536"/>
              <a:gd name="connsiteX518" fmla="*/ 596233 w 3433404"/>
              <a:gd name="connsiteY518" fmla="*/ 895100 h 972536"/>
              <a:gd name="connsiteX519" fmla="*/ 605329 w 3433404"/>
              <a:gd name="connsiteY519" fmla="*/ 873106 h 972536"/>
              <a:gd name="connsiteX520" fmla="*/ 614292 w 3433404"/>
              <a:gd name="connsiteY520" fmla="*/ 897852 h 97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3433404" h="972536">
                <a:moveTo>
                  <a:pt x="2992056" y="3464"/>
                </a:moveTo>
                <a:cubicBezTo>
                  <a:pt x="2971444" y="10808"/>
                  <a:pt x="2956918" y="27543"/>
                  <a:pt x="2952308" y="49241"/>
                </a:cubicBezTo>
                <a:cubicBezTo>
                  <a:pt x="2949384" y="63024"/>
                  <a:pt x="2949822" y="594605"/>
                  <a:pt x="2952765" y="604377"/>
                </a:cubicBezTo>
                <a:cubicBezTo>
                  <a:pt x="2959442" y="626552"/>
                  <a:pt x="2969215" y="631257"/>
                  <a:pt x="3009944" y="631914"/>
                </a:cubicBezTo>
                <a:cubicBezTo>
                  <a:pt x="3052749" y="632600"/>
                  <a:pt x="3062360" y="629342"/>
                  <a:pt x="3071256" y="611150"/>
                </a:cubicBezTo>
                <a:lnTo>
                  <a:pt x="3075295" y="602901"/>
                </a:lnTo>
                <a:lnTo>
                  <a:pt x="3074885" y="323466"/>
                </a:lnTo>
                <a:lnTo>
                  <a:pt x="3074485" y="44031"/>
                </a:lnTo>
                <a:lnTo>
                  <a:pt x="3069837" y="34582"/>
                </a:lnTo>
                <a:cubicBezTo>
                  <a:pt x="3056293" y="6979"/>
                  <a:pt x="3021393" y="-6975"/>
                  <a:pt x="2992056" y="3464"/>
                </a:cubicBezTo>
                <a:moveTo>
                  <a:pt x="2800137" y="74854"/>
                </a:moveTo>
                <a:cubicBezTo>
                  <a:pt x="2782515" y="79312"/>
                  <a:pt x="2767018" y="92256"/>
                  <a:pt x="2758970" y="109239"/>
                </a:cubicBezTo>
                <a:lnTo>
                  <a:pt x="2753960" y="119822"/>
                </a:lnTo>
                <a:lnTo>
                  <a:pt x="2753960" y="362195"/>
                </a:lnTo>
                <a:lnTo>
                  <a:pt x="2753960" y="604558"/>
                </a:lnTo>
                <a:lnTo>
                  <a:pt x="2757360" y="610873"/>
                </a:lnTo>
                <a:cubicBezTo>
                  <a:pt x="2767085" y="628895"/>
                  <a:pt x="2775734" y="632114"/>
                  <a:pt x="2814558" y="632162"/>
                </a:cubicBezTo>
                <a:cubicBezTo>
                  <a:pt x="2851229" y="632200"/>
                  <a:pt x="2855210" y="631295"/>
                  <a:pt x="2866145" y="620408"/>
                </a:cubicBezTo>
                <a:cubicBezTo>
                  <a:pt x="2878918" y="607692"/>
                  <a:pt x="2878070" y="627142"/>
                  <a:pt x="2877565" y="358242"/>
                </a:cubicBezTo>
                <a:lnTo>
                  <a:pt x="2877108" y="118240"/>
                </a:lnTo>
                <a:lnTo>
                  <a:pt x="2872746" y="109363"/>
                </a:lnTo>
                <a:cubicBezTo>
                  <a:pt x="2859611" y="82617"/>
                  <a:pt x="2828302" y="67739"/>
                  <a:pt x="2800137" y="74854"/>
                </a:cubicBezTo>
                <a:moveTo>
                  <a:pt x="3200282" y="147539"/>
                </a:moveTo>
                <a:cubicBezTo>
                  <a:pt x="3180384" y="150330"/>
                  <a:pt x="3159867" y="166351"/>
                  <a:pt x="3152352" y="184963"/>
                </a:cubicBezTo>
                <a:lnTo>
                  <a:pt x="3148695" y="194031"/>
                </a:lnTo>
                <a:lnTo>
                  <a:pt x="3148695" y="394561"/>
                </a:lnTo>
                <a:lnTo>
                  <a:pt x="3148695" y="595091"/>
                </a:lnTo>
                <a:lnTo>
                  <a:pt x="3152276" y="600853"/>
                </a:lnTo>
                <a:cubicBezTo>
                  <a:pt x="3158915" y="611521"/>
                  <a:pt x="3170497" y="613979"/>
                  <a:pt x="3184156" y="607625"/>
                </a:cubicBezTo>
                <a:cubicBezTo>
                  <a:pt x="3194234" y="602930"/>
                  <a:pt x="3254632" y="543846"/>
                  <a:pt x="3262956" y="530530"/>
                </a:cubicBezTo>
                <a:cubicBezTo>
                  <a:pt x="3272872" y="514680"/>
                  <a:pt x="3272777" y="516462"/>
                  <a:pt x="3272291" y="346402"/>
                </a:cubicBezTo>
                <a:lnTo>
                  <a:pt x="3271853" y="192459"/>
                </a:lnTo>
                <a:lnTo>
                  <a:pt x="3266938" y="182191"/>
                </a:lnTo>
                <a:cubicBezTo>
                  <a:pt x="3254794" y="156798"/>
                  <a:pt x="3229181" y="143482"/>
                  <a:pt x="3200282" y="147539"/>
                </a:cubicBezTo>
                <a:moveTo>
                  <a:pt x="152720" y="284861"/>
                </a:moveTo>
                <a:cubicBezTo>
                  <a:pt x="60451" y="294415"/>
                  <a:pt x="5359" y="346917"/>
                  <a:pt x="9454" y="421402"/>
                </a:cubicBezTo>
                <a:cubicBezTo>
                  <a:pt x="12941" y="484801"/>
                  <a:pt x="54270" y="519834"/>
                  <a:pt x="151063" y="541465"/>
                </a:cubicBezTo>
                <a:cubicBezTo>
                  <a:pt x="252418" y="564115"/>
                  <a:pt x="271687" y="573259"/>
                  <a:pt x="273878" y="599739"/>
                </a:cubicBezTo>
                <a:cubicBezTo>
                  <a:pt x="276450" y="630695"/>
                  <a:pt x="246884" y="648002"/>
                  <a:pt x="191515" y="647973"/>
                </a:cubicBezTo>
                <a:cubicBezTo>
                  <a:pt x="131613" y="647935"/>
                  <a:pt x="102390" y="628800"/>
                  <a:pt x="96580" y="585813"/>
                </a:cubicBezTo>
                <a:cubicBezTo>
                  <a:pt x="94541" y="570688"/>
                  <a:pt x="94294" y="570611"/>
                  <a:pt x="48431" y="570611"/>
                </a:cubicBezTo>
                <a:lnTo>
                  <a:pt x="8807" y="570611"/>
                </a:lnTo>
                <a:lnTo>
                  <a:pt x="4940" y="574488"/>
                </a:lnTo>
                <a:cubicBezTo>
                  <a:pt x="-9815" y="589242"/>
                  <a:pt x="10474" y="654384"/>
                  <a:pt x="39468" y="685388"/>
                </a:cubicBezTo>
                <a:cubicBezTo>
                  <a:pt x="103276" y="753587"/>
                  <a:pt x="268573" y="754101"/>
                  <a:pt x="337905" y="686302"/>
                </a:cubicBezTo>
                <a:cubicBezTo>
                  <a:pt x="389283" y="636077"/>
                  <a:pt x="386616" y="546618"/>
                  <a:pt x="332504" y="504984"/>
                </a:cubicBezTo>
                <a:cubicBezTo>
                  <a:pt x="306625" y="485077"/>
                  <a:pt x="284384" y="477019"/>
                  <a:pt x="206384" y="459340"/>
                </a:cubicBezTo>
                <a:cubicBezTo>
                  <a:pt x="136670" y="443548"/>
                  <a:pt x="115344" y="433680"/>
                  <a:pt x="110143" y="414849"/>
                </a:cubicBezTo>
                <a:cubicBezTo>
                  <a:pt x="103180" y="389627"/>
                  <a:pt x="131127" y="372568"/>
                  <a:pt x="179485" y="372520"/>
                </a:cubicBezTo>
                <a:cubicBezTo>
                  <a:pt x="226939" y="372482"/>
                  <a:pt x="255752" y="390484"/>
                  <a:pt x="259552" y="422536"/>
                </a:cubicBezTo>
                <a:cubicBezTo>
                  <a:pt x="260286" y="428689"/>
                  <a:pt x="261676" y="431994"/>
                  <a:pt x="264886" y="435213"/>
                </a:cubicBezTo>
                <a:lnTo>
                  <a:pt x="269239" y="439557"/>
                </a:lnTo>
                <a:lnTo>
                  <a:pt x="308616" y="439557"/>
                </a:lnTo>
                <a:lnTo>
                  <a:pt x="348002" y="439557"/>
                </a:lnTo>
                <a:lnTo>
                  <a:pt x="352364" y="435223"/>
                </a:lnTo>
                <a:cubicBezTo>
                  <a:pt x="363784" y="423841"/>
                  <a:pt x="349249" y="367405"/>
                  <a:pt x="327713" y="339497"/>
                </a:cubicBezTo>
                <a:cubicBezTo>
                  <a:pt x="297119" y="299882"/>
                  <a:pt x="225053" y="277375"/>
                  <a:pt x="152720" y="284861"/>
                </a:cubicBezTo>
                <a:moveTo>
                  <a:pt x="1292234" y="285090"/>
                </a:moveTo>
                <a:cubicBezTo>
                  <a:pt x="1173590" y="297282"/>
                  <a:pt x="1096105" y="409763"/>
                  <a:pt x="1113297" y="544827"/>
                </a:cubicBezTo>
                <a:cubicBezTo>
                  <a:pt x="1127385" y="655441"/>
                  <a:pt x="1187135" y="721211"/>
                  <a:pt x="1285357" y="734222"/>
                </a:cubicBezTo>
                <a:cubicBezTo>
                  <a:pt x="1373054" y="745843"/>
                  <a:pt x="1454769" y="710886"/>
                  <a:pt x="1485458" y="648631"/>
                </a:cubicBezTo>
                <a:cubicBezTo>
                  <a:pt x="1494107" y="631066"/>
                  <a:pt x="1493640" y="630647"/>
                  <a:pt x="1448653" y="616627"/>
                </a:cubicBezTo>
                <a:cubicBezTo>
                  <a:pt x="1407467" y="603787"/>
                  <a:pt x="1408458" y="603730"/>
                  <a:pt x="1394037" y="619503"/>
                </a:cubicBezTo>
                <a:cubicBezTo>
                  <a:pt x="1352070" y="665395"/>
                  <a:pt x="1260792" y="655441"/>
                  <a:pt x="1228045" y="601415"/>
                </a:cubicBezTo>
                <a:cubicBezTo>
                  <a:pt x="1204090" y="561877"/>
                  <a:pt x="1201337" y="470180"/>
                  <a:pt x="1222835" y="427584"/>
                </a:cubicBezTo>
                <a:cubicBezTo>
                  <a:pt x="1266069" y="341935"/>
                  <a:pt x="1389236" y="358242"/>
                  <a:pt x="1411668" y="452587"/>
                </a:cubicBezTo>
                <a:lnTo>
                  <a:pt x="1412697" y="456930"/>
                </a:lnTo>
                <a:lnTo>
                  <a:pt x="1332268" y="456930"/>
                </a:lnTo>
                <a:lnTo>
                  <a:pt x="1251829" y="456930"/>
                </a:lnTo>
                <a:lnTo>
                  <a:pt x="1246943" y="461045"/>
                </a:lnTo>
                <a:lnTo>
                  <a:pt x="1242056" y="465151"/>
                </a:lnTo>
                <a:lnTo>
                  <a:pt x="1242475" y="501526"/>
                </a:lnTo>
                <a:lnTo>
                  <a:pt x="1242904" y="537902"/>
                </a:lnTo>
                <a:lnTo>
                  <a:pt x="1247362" y="541236"/>
                </a:lnTo>
                <a:cubicBezTo>
                  <a:pt x="1251810" y="544551"/>
                  <a:pt x="1252134" y="544560"/>
                  <a:pt x="1378769" y="544560"/>
                </a:cubicBezTo>
                <a:lnTo>
                  <a:pt x="1505727" y="544560"/>
                </a:lnTo>
                <a:lnTo>
                  <a:pt x="1510099" y="540169"/>
                </a:lnTo>
                <a:lnTo>
                  <a:pt x="1514481" y="535778"/>
                </a:lnTo>
                <a:lnTo>
                  <a:pt x="1514186" y="511747"/>
                </a:lnTo>
                <a:cubicBezTo>
                  <a:pt x="1512376" y="364424"/>
                  <a:pt x="1421660" y="271793"/>
                  <a:pt x="1292234" y="285090"/>
                </a:cubicBezTo>
                <a:moveTo>
                  <a:pt x="633647" y="294453"/>
                </a:moveTo>
                <a:cubicBezTo>
                  <a:pt x="601605" y="297834"/>
                  <a:pt x="573334" y="309350"/>
                  <a:pt x="547769" y="329448"/>
                </a:cubicBezTo>
                <a:lnTo>
                  <a:pt x="537901" y="337201"/>
                </a:lnTo>
                <a:lnTo>
                  <a:pt x="537901" y="323780"/>
                </a:lnTo>
                <a:cubicBezTo>
                  <a:pt x="537901" y="310684"/>
                  <a:pt x="537787" y="310264"/>
                  <a:pt x="532949" y="306197"/>
                </a:cubicBezTo>
                <a:lnTo>
                  <a:pt x="527996" y="302035"/>
                </a:lnTo>
                <a:lnTo>
                  <a:pt x="490972" y="302511"/>
                </a:lnTo>
                <a:lnTo>
                  <a:pt x="453939" y="302978"/>
                </a:lnTo>
                <a:lnTo>
                  <a:pt x="450129" y="307416"/>
                </a:lnTo>
                <a:lnTo>
                  <a:pt x="446328" y="311846"/>
                </a:lnTo>
                <a:lnTo>
                  <a:pt x="446328" y="519510"/>
                </a:lnTo>
                <a:lnTo>
                  <a:pt x="446328" y="727174"/>
                </a:lnTo>
                <a:lnTo>
                  <a:pt x="450938" y="731784"/>
                </a:lnTo>
                <a:lnTo>
                  <a:pt x="455558" y="736403"/>
                </a:lnTo>
                <a:lnTo>
                  <a:pt x="494268" y="736403"/>
                </a:lnTo>
                <a:cubicBezTo>
                  <a:pt x="532920" y="736403"/>
                  <a:pt x="532996" y="736394"/>
                  <a:pt x="537416" y="732593"/>
                </a:cubicBezTo>
                <a:lnTo>
                  <a:pt x="541854" y="728783"/>
                </a:lnTo>
                <a:lnTo>
                  <a:pt x="542635" y="592462"/>
                </a:lnTo>
                <a:lnTo>
                  <a:pt x="543426" y="456140"/>
                </a:lnTo>
                <a:lnTo>
                  <a:pt x="547569" y="445491"/>
                </a:lnTo>
                <a:cubicBezTo>
                  <a:pt x="574325" y="376720"/>
                  <a:pt x="669289" y="355680"/>
                  <a:pt x="691006" y="413715"/>
                </a:cubicBezTo>
                <a:cubicBezTo>
                  <a:pt x="697036" y="429832"/>
                  <a:pt x="697350" y="438414"/>
                  <a:pt x="697360" y="584546"/>
                </a:cubicBezTo>
                <a:lnTo>
                  <a:pt x="697379" y="727174"/>
                </a:lnTo>
                <a:lnTo>
                  <a:pt x="701989" y="731784"/>
                </a:lnTo>
                <a:lnTo>
                  <a:pt x="706608" y="736403"/>
                </a:lnTo>
                <a:lnTo>
                  <a:pt x="745537" y="736403"/>
                </a:lnTo>
                <a:lnTo>
                  <a:pt x="784466" y="736403"/>
                </a:lnTo>
                <a:lnTo>
                  <a:pt x="789076" y="731784"/>
                </a:lnTo>
                <a:lnTo>
                  <a:pt x="793695" y="727174"/>
                </a:lnTo>
                <a:lnTo>
                  <a:pt x="793724" y="592443"/>
                </a:lnTo>
                <a:cubicBezTo>
                  <a:pt x="793753" y="444253"/>
                  <a:pt x="793667" y="445672"/>
                  <a:pt x="803392" y="425917"/>
                </a:cubicBezTo>
                <a:cubicBezTo>
                  <a:pt x="828500" y="374920"/>
                  <a:pt x="919254" y="363843"/>
                  <a:pt x="940561" y="409182"/>
                </a:cubicBezTo>
                <a:cubicBezTo>
                  <a:pt x="948229" y="425498"/>
                  <a:pt x="948429" y="429927"/>
                  <a:pt x="948429" y="583508"/>
                </a:cubicBezTo>
                <a:lnTo>
                  <a:pt x="948429" y="727174"/>
                </a:lnTo>
                <a:lnTo>
                  <a:pt x="953049" y="731784"/>
                </a:lnTo>
                <a:lnTo>
                  <a:pt x="957659" y="736403"/>
                </a:lnTo>
                <a:lnTo>
                  <a:pt x="996587" y="736403"/>
                </a:lnTo>
                <a:lnTo>
                  <a:pt x="1035516" y="736403"/>
                </a:lnTo>
                <a:lnTo>
                  <a:pt x="1040174" y="731736"/>
                </a:lnTo>
                <a:lnTo>
                  <a:pt x="1044841" y="727079"/>
                </a:lnTo>
                <a:lnTo>
                  <a:pt x="1044374" y="562401"/>
                </a:lnTo>
                <a:lnTo>
                  <a:pt x="1043908" y="397723"/>
                </a:lnTo>
                <a:lnTo>
                  <a:pt x="1040393" y="385083"/>
                </a:lnTo>
                <a:cubicBezTo>
                  <a:pt x="1023457" y="324371"/>
                  <a:pt x="975718" y="293786"/>
                  <a:pt x="897899" y="293796"/>
                </a:cubicBezTo>
                <a:cubicBezTo>
                  <a:pt x="850760" y="293815"/>
                  <a:pt x="814012" y="307416"/>
                  <a:pt x="782761" y="336420"/>
                </a:cubicBezTo>
                <a:lnTo>
                  <a:pt x="770550" y="347755"/>
                </a:lnTo>
                <a:lnTo>
                  <a:pt x="767835" y="343145"/>
                </a:lnTo>
                <a:cubicBezTo>
                  <a:pt x="747356" y="308483"/>
                  <a:pt x="691787" y="288319"/>
                  <a:pt x="633647" y="294453"/>
                </a:cubicBezTo>
                <a:moveTo>
                  <a:pt x="1782114" y="294415"/>
                </a:moveTo>
                <a:cubicBezTo>
                  <a:pt x="1745291" y="298844"/>
                  <a:pt x="1710762" y="316684"/>
                  <a:pt x="1686607" y="343764"/>
                </a:cubicBezTo>
                <a:lnTo>
                  <a:pt x="1677920" y="353508"/>
                </a:lnTo>
                <a:lnTo>
                  <a:pt x="1677911" y="332096"/>
                </a:lnTo>
                <a:cubicBezTo>
                  <a:pt x="1677901" y="300578"/>
                  <a:pt x="1679911" y="301806"/>
                  <a:pt x="1629143" y="302502"/>
                </a:cubicBezTo>
                <a:lnTo>
                  <a:pt x="1593938" y="302978"/>
                </a:lnTo>
                <a:lnTo>
                  <a:pt x="1590128" y="307416"/>
                </a:lnTo>
                <a:lnTo>
                  <a:pt x="1586328" y="311846"/>
                </a:lnTo>
                <a:lnTo>
                  <a:pt x="1586328" y="519510"/>
                </a:lnTo>
                <a:lnTo>
                  <a:pt x="1586328" y="727174"/>
                </a:lnTo>
                <a:lnTo>
                  <a:pt x="1590938" y="731784"/>
                </a:lnTo>
                <a:lnTo>
                  <a:pt x="1595558" y="736403"/>
                </a:lnTo>
                <a:lnTo>
                  <a:pt x="1634477" y="736403"/>
                </a:lnTo>
                <a:lnTo>
                  <a:pt x="1673405" y="736403"/>
                </a:lnTo>
                <a:lnTo>
                  <a:pt x="1678025" y="731784"/>
                </a:lnTo>
                <a:lnTo>
                  <a:pt x="1682635" y="727174"/>
                </a:lnTo>
                <a:lnTo>
                  <a:pt x="1682635" y="624504"/>
                </a:lnTo>
                <a:cubicBezTo>
                  <a:pt x="1682635" y="512518"/>
                  <a:pt x="1683492" y="497917"/>
                  <a:pt x="1691503" y="472342"/>
                </a:cubicBezTo>
                <a:cubicBezTo>
                  <a:pt x="1707162" y="422374"/>
                  <a:pt x="1740204" y="398295"/>
                  <a:pt x="1799373" y="393732"/>
                </a:cubicBezTo>
                <a:cubicBezTo>
                  <a:pt x="1831406" y="391265"/>
                  <a:pt x="1829482" y="394589"/>
                  <a:pt x="1829482" y="341830"/>
                </a:cubicBezTo>
                <a:cubicBezTo>
                  <a:pt x="1829482" y="289529"/>
                  <a:pt x="1828749" y="288795"/>
                  <a:pt x="1782114" y="294415"/>
                </a:cubicBezTo>
                <a:moveTo>
                  <a:pt x="1906387" y="295196"/>
                </a:moveTo>
                <a:cubicBezTo>
                  <a:pt x="1898919" y="299320"/>
                  <a:pt x="1898957" y="298549"/>
                  <a:pt x="1898957" y="445710"/>
                </a:cubicBezTo>
                <a:cubicBezTo>
                  <a:pt x="1898957" y="620170"/>
                  <a:pt x="1899777" y="629771"/>
                  <a:pt x="1917798" y="666261"/>
                </a:cubicBezTo>
                <a:cubicBezTo>
                  <a:pt x="1955631" y="742880"/>
                  <a:pt x="2083866" y="761969"/>
                  <a:pt x="2159409" y="702228"/>
                </a:cubicBezTo>
                <a:lnTo>
                  <a:pt x="2172115" y="692188"/>
                </a:lnTo>
                <a:lnTo>
                  <a:pt x="2172115" y="704942"/>
                </a:lnTo>
                <a:cubicBezTo>
                  <a:pt x="2172115" y="716934"/>
                  <a:pt x="2172392" y="717973"/>
                  <a:pt x="2176726" y="722316"/>
                </a:cubicBezTo>
                <a:lnTo>
                  <a:pt x="2181345" y="726926"/>
                </a:lnTo>
                <a:lnTo>
                  <a:pt x="2217883" y="726926"/>
                </a:lnTo>
                <a:cubicBezTo>
                  <a:pt x="2257755" y="726926"/>
                  <a:pt x="2259517" y="726583"/>
                  <a:pt x="2263031" y="718173"/>
                </a:cubicBezTo>
                <a:cubicBezTo>
                  <a:pt x="2266327" y="710286"/>
                  <a:pt x="2266384" y="309502"/>
                  <a:pt x="2263098" y="301625"/>
                </a:cubicBezTo>
                <a:cubicBezTo>
                  <a:pt x="2259545" y="293119"/>
                  <a:pt x="2256002" y="292500"/>
                  <a:pt x="2214340" y="293034"/>
                </a:cubicBezTo>
                <a:cubicBezTo>
                  <a:pt x="2177402" y="293500"/>
                  <a:pt x="2177068" y="293539"/>
                  <a:pt x="2173030" y="297339"/>
                </a:cubicBezTo>
                <a:lnTo>
                  <a:pt x="2168953" y="301168"/>
                </a:lnTo>
                <a:lnTo>
                  <a:pt x="2168953" y="421288"/>
                </a:lnTo>
                <a:cubicBezTo>
                  <a:pt x="2168944" y="566954"/>
                  <a:pt x="2168048" y="576774"/>
                  <a:pt x="2152332" y="602977"/>
                </a:cubicBezTo>
                <a:cubicBezTo>
                  <a:pt x="2119204" y="658251"/>
                  <a:pt x="2025592" y="665185"/>
                  <a:pt x="2002208" y="614112"/>
                </a:cubicBezTo>
                <a:cubicBezTo>
                  <a:pt x="1995446" y="599348"/>
                  <a:pt x="1995274" y="595024"/>
                  <a:pt x="1995274" y="445748"/>
                </a:cubicBezTo>
                <a:lnTo>
                  <a:pt x="1995274" y="302368"/>
                </a:lnTo>
                <a:lnTo>
                  <a:pt x="1991464" y="297939"/>
                </a:lnTo>
                <a:lnTo>
                  <a:pt x="1987654" y="293510"/>
                </a:lnTo>
                <a:lnTo>
                  <a:pt x="1949230" y="293139"/>
                </a:lnTo>
                <a:cubicBezTo>
                  <a:pt x="1917055" y="292824"/>
                  <a:pt x="1910083" y="293158"/>
                  <a:pt x="1906387" y="295196"/>
                </a:cubicBezTo>
                <a:moveTo>
                  <a:pt x="2597369" y="297263"/>
                </a:moveTo>
                <a:cubicBezTo>
                  <a:pt x="2579966" y="303711"/>
                  <a:pt x="2567222" y="316141"/>
                  <a:pt x="2560192" y="333534"/>
                </a:cubicBezTo>
                <a:lnTo>
                  <a:pt x="2556582" y="342459"/>
                </a:lnTo>
                <a:lnTo>
                  <a:pt x="2556582" y="535083"/>
                </a:lnTo>
                <a:cubicBezTo>
                  <a:pt x="2556582" y="754587"/>
                  <a:pt x="2555430" y="736537"/>
                  <a:pt x="2570003" y="743976"/>
                </a:cubicBezTo>
                <a:cubicBezTo>
                  <a:pt x="2585148" y="751691"/>
                  <a:pt x="2592949" y="747014"/>
                  <a:pt x="2635049" y="705019"/>
                </a:cubicBezTo>
                <a:cubicBezTo>
                  <a:pt x="2665396" y="674729"/>
                  <a:pt x="2669892" y="669586"/>
                  <a:pt x="2674521" y="659803"/>
                </a:cubicBezTo>
                <a:lnTo>
                  <a:pt x="2679741" y="648773"/>
                </a:lnTo>
                <a:lnTo>
                  <a:pt x="2679741" y="493249"/>
                </a:lnTo>
                <a:lnTo>
                  <a:pt x="2679741" y="337716"/>
                </a:lnTo>
                <a:lnTo>
                  <a:pt x="2675093" y="328248"/>
                </a:lnTo>
                <a:cubicBezTo>
                  <a:pt x="2661653" y="300844"/>
                  <a:pt x="2626029" y="286642"/>
                  <a:pt x="2597369" y="297263"/>
                </a:cubicBezTo>
                <a:moveTo>
                  <a:pt x="3351501" y="557800"/>
                </a:moveTo>
                <a:cubicBezTo>
                  <a:pt x="3337918" y="562144"/>
                  <a:pt x="3334842" y="564801"/>
                  <a:pt x="3271405" y="626923"/>
                </a:cubicBezTo>
                <a:cubicBezTo>
                  <a:pt x="3208321" y="688693"/>
                  <a:pt x="3204959" y="691417"/>
                  <a:pt x="3181851" y="699580"/>
                </a:cubicBezTo>
                <a:lnTo>
                  <a:pt x="3169221" y="704038"/>
                </a:lnTo>
                <a:lnTo>
                  <a:pt x="2961586" y="704866"/>
                </a:lnTo>
                <a:cubicBezTo>
                  <a:pt x="2734690" y="705771"/>
                  <a:pt x="2750778" y="705028"/>
                  <a:pt x="2730271" y="715525"/>
                </a:cubicBezTo>
                <a:cubicBezTo>
                  <a:pt x="2716298" y="722678"/>
                  <a:pt x="2566298" y="870554"/>
                  <a:pt x="2560164" y="883231"/>
                </a:cubicBezTo>
                <a:cubicBezTo>
                  <a:pt x="2550487" y="903205"/>
                  <a:pt x="2556049" y="916969"/>
                  <a:pt x="2585262" y="945382"/>
                </a:cubicBezTo>
                <a:cubicBezTo>
                  <a:pt x="2611465" y="970871"/>
                  <a:pt x="2611447" y="970861"/>
                  <a:pt x="2628429" y="970852"/>
                </a:cubicBezTo>
                <a:cubicBezTo>
                  <a:pt x="2647346" y="970842"/>
                  <a:pt x="2645422" y="972347"/>
                  <a:pt x="2714478" y="903901"/>
                </a:cubicBezTo>
                <a:cubicBezTo>
                  <a:pt x="2758389" y="860381"/>
                  <a:pt x="2778362" y="841645"/>
                  <a:pt x="2784097" y="838626"/>
                </a:cubicBezTo>
                <a:cubicBezTo>
                  <a:pt x="2801737" y="829310"/>
                  <a:pt x="2794022" y="829606"/>
                  <a:pt x="3013363" y="829587"/>
                </a:cubicBezTo>
                <a:cubicBezTo>
                  <a:pt x="3236677" y="829558"/>
                  <a:pt x="3227743" y="829958"/>
                  <a:pt x="3250536" y="819033"/>
                </a:cubicBezTo>
                <a:cubicBezTo>
                  <a:pt x="3267595" y="810851"/>
                  <a:pt x="3417804" y="661870"/>
                  <a:pt x="3426529" y="644478"/>
                </a:cubicBezTo>
                <a:cubicBezTo>
                  <a:pt x="3451428" y="594852"/>
                  <a:pt x="3404631" y="540798"/>
                  <a:pt x="3351501" y="557800"/>
                </a:cubicBezTo>
                <a:moveTo>
                  <a:pt x="312654" y="853218"/>
                </a:moveTo>
                <a:cubicBezTo>
                  <a:pt x="270020" y="862248"/>
                  <a:pt x="271840" y="905634"/>
                  <a:pt x="315274" y="915588"/>
                </a:cubicBezTo>
                <a:cubicBezTo>
                  <a:pt x="345639" y="922541"/>
                  <a:pt x="353574" y="926418"/>
                  <a:pt x="355517" y="935257"/>
                </a:cubicBezTo>
                <a:cubicBezTo>
                  <a:pt x="361660" y="963251"/>
                  <a:pt x="303406" y="965442"/>
                  <a:pt x="295928" y="937495"/>
                </a:cubicBezTo>
                <a:lnTo>
                  <a:pt x="294090" y="930618"/>
                </a:lnTo>
                <a:lnTo>
                  <a:pt x="286308" y="930618"/>
                </a:lnTo>
                <a:lnTo>
                  <a:pt x="278526" y="930618"/>
                </a:lnTo>
                <a:lnTo>
                  <a:pt x="279498" y="937724"/>
                </a:lnTo>
                <a:cubicBezTo>
                  <a:pt x="285880" y="984234"/>
                  <a:pt x="372109" y="983892"/>
                  <a:pt x="372109" y="937362"/>
                </a:cubicBezTo>
                <a:cubicBezTo>
                  <a:pt x="372109" y="918588"/>
                  <a:pt x="363442" y="911178"/>
                  <a:pt x="332523" y="903548"/>
                </a:cubicBezTo>
                <a:cubicBezTo>
                  <a:pt x="304053" y="896528"/>
                  <a:pt x="298291" y="892775"/>
                  <a:pt x="299986" y="882355"/>
                </a:cubicBezTo>
                <a:cubicBezTo>
                  <a:pt x="303663" y="859666"/>
                  <a:pt x="346478" y="862029"/>
                  <a:pt x="351107" y="885174"/>
                </a:cubicBezTo>
                <a:cubicBezTo>
                  <a:pt x="352583" y="892556"/>
                  <a:pt x="367394" y="891870"/>
                  <a:pt x="367337" y="884431"/>
                </a:cubicBezTo>
                <a:cubicBezTo>
                  <a:pt x="367194" y="862857"/>
                  <a:pt x="340124" y="847398"/>
                  <a:pt x="312654" y="853218"/>
                </a:cubicBezTo>
                <a:moveTo>
                  <a:pt x="885621" y="853247"/>
                </a:moveTo>
                <a:cubicBezTo>
                  <a:pt x="834805" y="863981"/>
                  <a:pt x="827928" y="950173"/>
                  <a:pt x="876439" y="968318"/>
                </a:cubicBezTo>
                <a:cubicBezTo>
                  <a:pt x="908310" y="980243"/>
                  <a:pt x="940904" y="963984"/>
                  <a:pt x="946638" y="933295"/>
                </a:cubicBezTo>
                <a:lnTo>
                  <a:pt x="948019" y="925875"/>
                </a:lnTo>
                <a:lnTo>
                  <a:pt x="939609" y="925875"/>
                </a:lnTo>
                <a:cubicBezTo>
                  <a:pt x="931265" y="925875"/>
                  <a:pt x="931198" y="925913"/>
                  <a:pt x="930179" y="931361"/>
                </a:cubicBezTo>
                <a:cubicBezTo>
                  <a:pt x="925302" y="957317"/>
                  <a:pt x="891908" y="966604"/>
                  <a:pt x="873210" y="947192"/>
                </a:cubicBezTo>
                <a:cubicBezTo>
                  <a:pt x="855694" y="928999"/>
                  <a:pt x="856579" y="892509"/>
                  <a:pt x="874953" y="875564"/>
                </a:cubicBezTo>
                <a:cubicBezTo>
                  <a:pt x="892346" y="859533"/>
                  <a:pt x="923540" y="866105"/>
                  <a:pt x="928760" y="886898"/>
                </a:cubicBezTo>
                <a:cubicBezTo>
                  <a:pt x="930103" y="892271"/>
                  <a:pt x="946867" y="893642"/>
                  <a:pt x="946838" y="888375"/>
                </a:cubicBezTo>
                <a:cubicBezTo>
                  <a:pt x="946715" y="866172"/>
                  <a:pt x="913815" y="847293"/>
                  <a:pt x="885621" y="853247"/>
                </a:cubicBezTo>
                <a:moveTo>
                  <a:pt x="1469999" y="853218"/>
                </a:moveTo>
                <a:cubicBezTo>
                  <a:pt x="1429022" y="861914"/>
                  <a:pt x="1428918" y="904120"/>
                  <a:pt x="1469837" y="914673"/>
                </a:cubicBezTo>
                <a:cubicBezTo>
                  <a:pt x="1477019" y="916521"/>
                  <a:pt x="1487401" y="919188"/>
                  <a:pt x="1492897" y="920588"/>
                </a:cubicBezTo>
                <a:cubicBezTo>
                  <a:pt x="1504365" y="923513"/>
                  <a:pt x="1511442" y="928704"/>
                  <a:pt x="1512881" y="935228"/>
                </a:cubicBezTo>
                <a:cubicBezTo>
                  <a:pt x="1519053" y="963356"/>
                  <a:pt x="1460550" y="965623"/>
                  <a:pt x="1453483" y="937533"/>
                </a:cubicBezTo>
                <a:lnTo>
                  <a:pt x="1451740" y="930618"/>
                </a:lnTo>
                <a:lnTo>
                  <a:pt x="1443815" y="930618"/>
                </a:lnTo>
                <a:lnTo>
                  <a:pt x="1435890" y="930618"/>
                </a:lnTo>
                <a:lnTo>
                  <a:pt x="1436871" y="937724"/>
                </a:lnTo>
                <a:cubicBezTo>
                  <a:pt x="1443119" y="983311"/>
                  <a:pt x="1526949" y="984463"/>
                  <a:pt x="1529244" y="939000"/>
                </a:cubicBezTo>
                <a:cubicBezTo>
                  <a:pt x="1530302" y="918074"/>
                  <a:pt x="1522025" y="910949"/>
                  <a:pt x="1487249" y="902862"/>
                </a:cubicBezTo>
                <a:cubicBezTo>
                  <a:pt x="1460912" y="896728"/>
                  <a:pt x="1453111" y="889851"/>
                  <a:pt x="1458855" y="877802"/>
                </a:cubicBezTo>
                <a:cubicBezTo>
                  <a:pt x="1467665" y="859343"/>
                  <a:pt x="1504365" y="864639"/>
                  <a:pt x="1508432" y="884955"/>
                </a:cubicBezTo>
                <a:cubicBezTo>
                  <a:pt x="1509947" y="892528"/>
                  <a:pt x="1524758" y="892052"/>
                  <a:pt x="1524711" y="884431"/>
                </a:cubicBezTo>
                <a:cubicBezTo>
                  <a:pt x="1524558" y="862581"/>
                  <a:pt x="1497803" y="847313"/>
                  <a:pt x="1469999" y="853218"/>
                </a:cubicBezTo>
                <a:moveTo>
                  <a:pt x="1063" y="912454"/>
                </a:moveTo>
                <a:lnTo>
                  <a:pt x="1063" y="970090"/>
                </a:lnTo>
                <a:lnTo>
                  <a:pt x="8959" y="970090"/>
                </a:lnTo>
                <a:lnTo>
                  <a:pt x="16846" y="970090"/>
                </a:lnTo>
                <a:lnTo>
                  <a:pt x="16846" y="945611"/>
                </a:lnTo>
                <a:lnTo>
                  <a:pt x="16846" y="921141"/>
                </a:lnTo>
                <a:lnTo>
                  <a:pt x="37458" y="921141"/>
                </a:lnTo>
                <a:cubicBezTo>
                  <a:pt x="67671" y="921141"/>
                  <a:pt x="70805" y="923865"/>
                  <a:pt x="73005" y="952107"/>
                </a:cubicBezTo>
                <a:cubicBezTo>
                  <a:pt x="74339" y="969204"/>
                  <a:pt x="74967" y="970090"/>
                  <a:pt x="85731" y="970090"/>
                </a:cubicBezTo>
                <a:cubicBezTo>
                  <a:pt x="94951" y="970090"/>
                  <a:pt x="95322" y="969661"/>
                  <a:pt x="91970" y="962832"/>
                </a:cubicBezTo>
                <a:cubicBezTo>
                  <a:pt x="90731" y="960308"/>
                  <a:pt x="89007" y="950906"/>
                  <a:pt x="88121" y="941934"/>
                </a:cubicBezTo>
                <a:cubicBezTo>
                  <a:pt x="86426" y="924627"/>
                  <a:pt x="84159" y="919083"/>
                  <a:pt x="77558" y="916083"/>
                </a:cubicBezTo>
                <a:lnTo>
                  <a:pt x="73701" y="914321"/>
                </a:lnTo>
                <a:lnTo>
                  <a:pt x="79206" y="910578"/>
                </a:lnTo>
                <a:cubicBezTo>
                  <a:pt x="93122" y="901119"/>
                  <a:pt x="94913" y="878707"/>
                  <a:pt x="82854" y="864972"/>
                </a:cubicBezTo>
                <a:cubicBezTo>
                  <a:pt x="75367" y="856447"/>
                  <a:pt x="67157" y="854828"/>
                  <a:pt x="31562" y="854828"/>
                </a:cubicBezTo>
                <a:lnTo>
                  <a:pt x="1063" y="854828"/>
                </a:lnTo>
                <a:lnTo>
                  <a:pt x="1063" y="912454"/>
                </a:lnTo>
                <a:moveTo>
                  <a:pt x="149482" y="912454"/>
                </a:moveTo>
                <a:lnTo>
                  <a:pt x="149482" y="970090"/>
                </a:lnTo>
                <a:lnTo>
                  <a:pt x="189744" y="970090"/>
                </a:lnTo>
                <a:lnTo>
                  <a:pt x="230006" y="970090"/>
                </a:lnTo>
                <a:lnTo>
                  <a:pt x="230006" y="962984"/>
                </a:lnTo>
                <a:lnTo>
                  <a:pt x="230006" y="955878"/>
                </a:lnTo>
                <a:lnTo>
                  <a:pt x="197640" y="955878"/>
                </a:lnTo>
                <a:lnTo>
                  <a:pt x="165274" y="955878"/>
                </a:lnTo>
                <a:lnTo>
                  <a:pt x="165274" y="936933"/>
                </a:lnTo>
                <a:lnTo>
                  <a:pt x="165274" y="917979"/>
                </a:lnTo>
                <a:lnTo>
                  <a:pt x="195268" y="917979"/>
                </a:lnTo>
                <a:lnTo>
                  <a:pt x="225272" y="917979"/>
                </a:lnTo>
                <a:lnTo>
                  <a:pt x="225272" y="910873"/>
                </a:lnTo>
                <a:lnTo>
                  <a:pt x="225272" y="903767"/>
                </a:lnTo>
                <a:lnTo>
                  <a:pt x="195268" y="903767"/>
                </a:lnTo>
                <a:lnTo>
                  <a:pt x="165274" y="903767"/>
                </a:lnTo>
                <a:lnTo>
                  <a:pt x="165274" y="886403"/>
                </a:lnTo>
                <a:lnTo>
                  <a:pt x="165274" y="869039"/>
                </a:lnTo>
                <a:lnTo>
                  <a:pt x="197640" y="869039"/>
                </a:lnTo>
                <a:lnTo>
                  <a:pt x="230006" y="869039"/>
                </a:lnTo>
                <a:lnTo>
                  <a:pt x="230006" y="861933"/>
                </a:lnTo>
                <a:lnTo>
                  <a:pt x="230006" y="854828"/>
                </a:lnTo>
                <a:lnTo>
                  <a:pt x="189744" y="854828"/>
                </a:lnTo>
                <a:lnTo>
                  <a:pt x="149482" y="854828"/>
                </a:lnTo>
                <a:lnTo>
                  <a:pt x="149482" y="912454"/>
                </a:lnTo>
                <a:moveTo>
                  <a:pt x="427373" y="912454"/>
                </a:moveTo>
                <a:lnTo>
                  <a:pt x="427373" y="970090"/>
                </a:lnTo>
                <a:lnTo>
                  <a:pt x="468426" y="970090"/>
                </a:lnTo>
                <a:lnTo>
                  <a:pt x="509479" y="970090"/>
                </a:lnTo>
                <a:lnTo>
                  <a:pt x="509479" y="962984"/>
                </a:lnTo>
                <a:lnTo>
                  <a:pt x="509479" y="955878"/>
                </a:lnTo>
                <a:lnTo>
                  <a:pt x="477113" y="955878"/>
                </a:lnTo>
                <a:lnTo>
                  <a:pt x="444747" y="955878"/>
                </a:lnTo>
                <a:lnTo>
                  <a:pt x="444747" y="936933"/>
                </a:lnTo>
                <a:lnTo>
                  <a:pt x="444747" y="917979"/>
                </a:lnTo>
                <a:lnTo>
                  <a:pt x="474741" y="917979"/>
                </a:lnTo>
                <a:lnTo>
                  <a:pt x="504745" y="917979"/>
                </a:lnTo>
                <a:lnTo>
                  <a:pt x="504745" y="910873"/>
                </a:lnTo>
                <a:lnTo>
                  <a:pt x="504745" y="903767"/>
                </a:lnTo>
                <a:lnTo>
                  <a:pt x="474741" y="903767"/>
                </a:lnTo>
                <a:lnTo>
                  <a:pt x="444747" y="903767"/>
                </a:lnTo>
                <a:lnTo>
                  <a:pt x="444747" y="886403"/>
                </a:lnTo>
                <a:lnTo>
                  <a:pt x="444747" y="869039"/>
                </a:lnTo>
                <a:lnTo>
                  <a:pt x="477113" y="869039"/>
                </a:lnTo>
                <a:lnTo>
                  <a:pt x="509479" y="869039"/>
                </a:lnTo>
                <a:lnTo>
                  <a:pt x="509479" y="861933"/>
                </a:lnTo>
                <a:lnTo>
                  <a:pt x="509479" y="854828"/>
                </a:lnTo>
                <a:lnTo>
                  <a:pt x="468426" y="854828"/>
                </a:lnTo>
                <a:lnTo>
                  <a:pt x="427373" y="854828"/>
                </a:lnTo>
                <a:lnTo>
                  <a:pt x="427373" y="912454"/>
                </a:lnTo>
                <a:moveTo>
                  <a:pt x="595671" y="856171"/>
                </a:moveTo>
                <a:cubicBezTo>
                  <a:pt x="595213" y="856914"/>
                  <a:pt x="585155" y="881965"/>
                  <a:pt x="573315" y="911835"/>
                </a:cubicBezTo>
                <a:cubicBezTo>
                  <a:pt x="561485" y="941705"/>
                  <a:pt x="551427" y="967070"/>
                  <a:pt x="550960" y="968194"/>
                </a:cubicBezTo>
                <a:cubicBezTo>
                  <a:pt x="550322" y="969785"/>
                  <a:pt x="552265" y="970147"/>
                  <a:pt x="559380" y="969775"/>
                </a:cubicBezTo>
                <a:lnTo>
                  <a:pt x="568629" y="969299"/>
                </a:lnTo>
                <a:lnTo>
                  <a:pt x="574963" y="952288"/>
                </a:lnTo>
                <a:lnTo>
                  <a:pt x="581288" y="935276"/>
                </a:lnTo>
                <a:lnTo>
                  <a:pt x="604853" y="935705"/>
                </a:lnTo>
                <a:lnTo>
                  <a:pt x="628418" y="936143"/>
                </a:lnTo>
                <a:lnTo>
                  <a:pt x="634723" y="953116"/>
                </a:lnTo>
                <a:lnTo>
                  <a:pt x="641029" y="970090"/>
                </a:lnTo>
                <a:lnTo>
                  <a:pt x="650420" y="970090"/>
                </a:lnTo>
                <a:cubicBezTo>
                  <a:pt x="658717" y="970090"/>
                  <a:pt x="659698" y="969766"/>
                  <a:pt x="658783" y="967328"/>
                </a:cubicBezTo>
                <a:cubicBezTo>
                  <a:pt x="658212" y="965804"/>
                  <a:pt x="648011" y="939876"/>
                  <a:pt x="636114" y="909711"/>
                </a:cubicBezTo>
                <a:lnTo>
                  <a:pt x="614482" y="854856"/>
                </a:lnTo>
                <a:lnTo>
                  <a:pt x="605491" y="854837"/>
                </a:lnTo>
                <a:cubicBezTo>
                  <a:pt x="600557" y="854828"/>
                  <a:pt x="596137" y="855428"/>
                  <a:pt x="595671" y="856171"/>
                </a:cubicBezTo>
                <a:moveTo>
                  <a:pt x="706846" y="912454"/>
                </a:moveTo>
                <a:lnTo>
                  <a:pt x="706846" y="970090"/>
                </a:lnTo>
                <a:lnTo>
                  <a:pt x="715533" y="970090"/>
                </a:lnTo>
                <a:lnTo>
                  <a:pt x="724220" y="970090"/>
                </a:lnTo>
                <a:lnTo>
                  <a:pt x="724220" y="945611"/>
                </a:lnTo>
                <a:lnTo>
                  <a:pt x="724220" y="921141"/>
                </a:lnTo>
                <a:lnTo>
                  <a:pt x="744670" y="921141"/>
                </a:lnTo>
                <a:cubicBezTo>
                  <a:pt x="774522" y="921141"/>
                  <a:pt x="776960" y="923103"/>
                  <a:pt x="779446" y="949154"/>
                </a:cubicBezTo>
                <a:cubicBezTo>
                  <a:pt x="781484" y="970585"/>
                  <a:pt x="781180" y="970090"/>
                  <a:pt x="792286" y="970090"/>
                </a:cubicBezTo>
                <a:cubicBezTo>
                  <a:pt x="802592" y="970090"/>
                  <a:pt x="802516" y="970147"/>
                  <a:pt x="799306" y="963937"/>
                </a:cubicBezTo>
                <a:cubicBezTo>
                  <a:pt x="798048" y="961498"/>
                  <a:pt x="796277" y="952278"/>
                  <a:pt x="795362" y="943429"/>
                </a:cubicBezTo>
                <a:cubicBezTo>
                  <a:pt x="793553" y="925799"/>
                  <a:pt x="790866" y="918788"/>
                  <a:pt x="784875" y="916054"/>
                </a:cubicBezTo>
                <a:lnTo>
                  <a:pt x="780951" y="914264"/>
                </a:lnTo>
                <a:lnTo>
                  <a:pt x="785809" y="911187"/>
                </a:lnTo>
                <a:cubicBezTo>
                  <a:pt x="800792" y="901700"/>
                  <a:pt x="801477" y="873106"/>
                  <a:pt x="786980" y="862162"/>
                </a:cubicBezTo>
                <a:cubicBezTo>
                  <a:pt x="778760" y="855961"/>
                  <a:pt x="771302" y="854847"/>
                  <a:pt x="738031" y="854837"/>
                </a:cubicBezTo>
                <a:lnTo>
                  <a:pt x="706846" y="854828"/>
                </a:lnTo>
                <a:lnTo>
                  <a:pt x="706846" y="912454"/>
                </a:lnTo>
                <a:moveTo>
                  <a:pt x="997378" y="912454"/>
                </a:moveTo>
                <a:lnTo>
                  <a:pt x="997378" y="970090"/>
                </a:lnTo>
                <a:lnTo>
                  <a:pt x="1006065" y="970090"/>
                </a:lnTo>
                <a:lnTo>
                  <a:pt x="1014742" y="970090"/>
                </a:lnTo>
                <a:lnTo>
                  <a:pt x="1014742" y="944039"/>
                </a:lnTo>
                <a:lnTo>
                  <a:pt x="1014742" y="917979"/>
                </a:lnTo>
                <a:lnTo>
                  <a:pt x="1043955" y="917979"/>
                </a:lnTo>
                <a:lnTo>
                  <a:pt x="1073168" y="917979"/>
                </a:lnTo>
                <a:lnTo>
                  <a:pt x="1073168" y="944039"/>
                </a:lnTo>
                <a:lnTo>
                  <a:pt x="1073168" y="970090"/>
                </a:lnTo>
                <a:lnTo>
                  <a:pt x="1081065" y="970090"/>
                </a:lnTo>
                <a:lnTo>
                  <a:pt x="1088951" y="970090"/>
                </a:lnTo>
                <a:lnTo>
                  <a:pt x="1088951" y="912454"/>
                </a:lnTo>
                <a:lnTo>
                  <a:pt x="1088951" y="854828"/>
                </a:lnTo>
                <a:lnTo>
                  <a:pt x="1081065" y="854828"/>
                </a:lnTo>
                <a:lnTo>
                  <a:pt x="1073168" y="854828"/>
                </a:lnTo>
                <a:lnTo>
                  <a:pt x="1073168" y="879297"/>
                </a:lnTo>
                <a:lnTo>
                  <a:pt x="1073168" y="903767"/>
                </a:lnTo>
                <a:lnTo>
                  <a:pt x="1043955" y="903767"/>
                </a:lnTo>
                <a:lnTo>
                  <a:pt x="1014742" y="903767"/>
                </a:lnTo>
                <a:lnTo>
                  <a:pt x="1014742" y="879297"/>
                </a:lnTo>
                <a:lnTo>
                  <a:pt x="1014742" y="854828"/>
                </a:lnTo>
                <a:lnTo>
                  <a:pt x="1006065" y="854828"/>
                </a:lnTo>
                <a:lnTo>
                  <a:pt x="997378" y="854828"/>
                </a:lnTo>
                <a:lnTo>
                  <a:pt x="997378" y="912454"/>
                </a:lnTo>
                <a:moveTo>
                  <a:pt x="1221587" y="912454"/>
                </a:moveTo>
                <a:lnTo>
                  <a:pt x="1221587" y="970090"/>
                </a:lnTo>
                <a:lnTo>
                  <a:pt x="1230274" y="970090"/>
                </a:lnTo>
                <a:lnTo>
                  <a:pt x="1238951" y="970090"/>
                </a:lnTo>
                <a:lnTo>
                  <a:pt x="1238951" y="912454"/>
                </a:lnTo>
                <a:lnTo>
                  <a:pt x="1238951" y="854828"/>
                </a:lnTo>
                <a:lnTo>
                  <a:pt x="1230274" y="854828"/>
                </a:lnTo>
                <a:lnTo>
                  <a:pt x="1221587" y="854828"/>
                </a:lnTo>
                <a:lnTo>
                  <a:pt x="1221587" y="912454"/>
                </a:lnTo>
                <a:moveTo>
                  <a:pt x="1295796" y="912454"/>
                </a:moveTo>
                <a:lnTo>
                  <a:pt x="1295796" y="970090"/>
                </a:lnTo>
                <a:lnTo>
                  <a:pt x="1303664" y="970090"/>
                </a:lnTo>
                <a:lnTo>
                  <a:pt x="1311541" y="970090"/>
                </a:lnTo>
                <a:lnTo>
                  <a:pt x="1311960" y="926370"/>
                </a:lnTo>
                <a:lnTo>
                  <a:pt x="1312379" y="882650"/>
                </a:lnTo>
                <a:lnTo>
                  <a:pt x="1341335" y="926370"/>
                </a:lnTo>
                <a:lnTo>
                  <a:pt x="1370291" y="970090"/>
                </a:lnTo>
                <a:lnTo>
                  <a:pt x="1378835" y="970090"/>
                </a:lnTo>
                <a:lnTo>
                  <a:pt x="1387379" y="970090"/>
                </a:lnTo>
                <a:lnTo>
                  <a:pt x="1387379" y="912454"/>
                </a:lnTo>
                <a:lnTo>
                  <a:pt x="1387379" y="854828"/>
                </a:lnTo>
                <a:lnTo>
                  <a:pt x="1379483" y="854828"/>
                </a:lnTo>
                <a:lnTo>
                  <a:pt x="1371587" y="854828"/>
                </a:lnTo>
                <a:lnTo>
                  <a:pt x="1371587" y="899376"/>
                </a:lnTo>
                <a:lnTo>
                  <a:pt x="1371587" y="943925"/>
                </a:lnTo>
                <a:lnTo>
                  <a:pt x="1342212" y="899376"/>
                </a:lnTo>
                <a:lnTo>
                  <a:pt x="1312827" y="854828"/>
                </a:lnTo>
                <a:lnTo>
                  <a:pt x="1304312" y="854828"/>
                </a:lnTo>
                <a:lnTo>
                  <a:pt x="1295796" y="854828"/>
                </a:lnTo>
                <a:lnTo>
                  <a:pt x="1295796" y="912454"/>
                </a:lnTo>
                <a:moveTo>
                  <a:pt x="1567373" y="861933"/>
                </a:moveTo>
                <a:lnTo>
                  <a:pt x="1567373" y="869039"/>
                </a:lnTo>
                <a:lnTo>
                  <a:pt x="1586328" y="869039"/>
                </a:lnTo>
                <a:lnTo>
                  <a:pt x="1605273" y="869039"/>
                </a:lnTo>
                <a:lnTo>
                  <a:pt x="1605273" y="919560"/>
                </a:lnTo>
                <a:lnTo>
                  <a:pt x="1605273" y="970090"/>
                </a:lnTo>
                <a:lnTo>
                  <a:pt x="1613950" y="970090"/>
                </a:lnTo>
                <a:lnTo>
                  <a:pt x="1622637" y="970090"/>
                </a:lnTo>
                <a:lnTo>
                  <a:pt x="1622637" y="919560"/>
                </a:lnTo>
                <a:lnTo>
                  <a:pt x="1622637" y="869039"/>
                </a:lnTo>
                <a:lnTo>
                  <a:pt x="1641582" y="869039"/>
                </a:lnTo>
                <a:lnTo>
                  <a:pt x="1660537" y="869039"/>
                </a:lnTo>
                <a:lnTo>
                  <a:pt x="1660537" y="861933"/>
                </a:lnTo>
                <a:lnTo>
                  <a:pt x="1660537" y="854828"/>
                </a:lnTo>
                <a:lnTo>
                  <a:pt x="1613950" y="854828"/>
                </a:lnTo>
                <a:lnTo>
                  <a:pt x="1567373" y="854828"/>
                </a:lnTo>
                <a:lnTo>
                  <a:pt x="1567373" y="861933"/>
                </a:lnTo>
                <a:moveTo>
                  <a:pt x="1711058" y="912454"/>
                </a:moveTo>
                <a:lnTo>
                  <a:pt x="1711058" y="970090"/>
                </a:lnTo>
                <a:lnTo>
                  <a:pt x="1718954" y="970090"/>
                </a:lnTo>
                <a:lnTo>
                  <a:pt x="1726850" y="970090"/>
                </a:lnTo>
                <a:lnTo>
                  <a:pt x="1726850" y="912454"/>
                </a:lnTo>
                <a:lnTo>
                  <a:pt x="1726850" y="854828"/>
                </a:lnTo>
                <a:lnTo>
                  <a:pt x="1718954" y="854828"/>
                </a:lnTo>
                <a:lnTo>
                  <a:pt x="1711058" y="854828"/>
                </a:lnTo>
                <a:lnTo>
                  <a:pt x="1711058" y="912454"/>
                </a:lnTo>
                <a:moveTo>
                  <a:pt x="1777380" y="861933"/>
                </a:moveTo>
                <a:lnTo>
                  <a:pt x="1777380" y="869039"/>
                </a:lnTo>
                <a:lnTo>
                  <a:pt x="1796325" y="869039"/>
                </a:lnTo>
                <a:lnTo>
                  <a:pt x="1815271" y="869039"/>
                </a:lnTo>
                <a:lnTo>
                  <a:pt x="1815271" y="919560"/>
                </a:lnTo>
                <a:lnTo>
                  <a:pt x="1815271" y="970090"/>
                </a:lnTo>
                <a:lnTo>
                  <a:pt x="1823957" y="970090"/>
                </a:lnTo>
                <a:lnTo>
                  <a:pt x="1832635" y="970090"/>
                </a:lnTo>
                <a:lnTo>
                  <a:pt x="1832635" y="919560"/>
                </a:lnTo>
                <a:lnTo>
                  <a:pt x="1832635" y="869039"/>
                </a:lnTo>
                <a:lnTo>
                  <a:pt x="1851589" y="869039"/>
                </a:lnTo>
                <a:lnTo>
                  <a:pt x="1870535" y="869039"/>
                </a:lnTo>
                <a:lnTo>
                  <a:pt x="1870535" y="861933"/>
                </a:lnTo>
                <a:lnTo>
                  <a:pt x="1870535" y="854828"/>
                </a:lnTo>
                <a:lnTo>
                  <a:pt x="1823957" y="854828"/>
                </a:lnTo>
                <a:lnTo>
                  <a:pt x="1777380" y="854828"/>
                </a:lnTo>
                <a:lnTo>
                  <a:pt x="1777380" y="861933"/>
                </a:lnTo>
                <a:moveTo>
                  <a:pt x="1913169" y="894223"/>
                </a:moveTo>
                <a:cubicBezTo>
                  <a:pt x="1913169" y="916740"/>
                  <a:pt x="1913902" y="937057"/>
                  <a:pt x="1914893" y="941658"/>
                </a:cubicBezTo>
                <a:cubicBezTo>
                  <a:pt x="1922694" y="978024"/>
                  <a:pt x="1985892" y="984092"/>
                  <a:pt x="2002599" y="950068"/>
                </a:cubicBezTo>
                <a:lnTo>
                  <a:pt x="2007114" y="940877"/>
                </a:lnTo>
                <a:lnTo>
                  <a:pt x="2007657" y="897852"/>
                </a:lnTo>
                <a:lnTo>
                  <a:pt x="2008200" y="854828"/>
                </a:lnTo>
                <a:lnTo>
                  <a:pt x="1999437" y="854828"/>
                </a:lnTo>
                <a:lnTo>
                  <a:pt x="1990683" y="854828"/>
                </a:lnTo>
                <a:lnTo>
                  <a:pt x="1990216" y="896271"/>
                </a:lnTo>
                <a:cubicBezTo>
                  <a:pt x="1989778" y="934485"/>
                  <a:pt x="1989493" y="938210"/>
                  <a:pt x="1986492" y="944039"/>
                </a:cubicBezTo>
                <a:cubicBezTo>
                  <a:pt x="1978358" y="959860"/>
                  <a:pt x="1951078" y="962413"/>
                  <a:pt x="1938134" y="948573"/>
                </a:cubicBezTo>
                <a:cubicBezTo>
                  <a:pt x="1931019" y="940962"/>
                  <a:pt x="1930533" y="937543"/>
                  <a:pt x="1930533" y="894985"/>
                </a:cubicBezTo>
                <a:lnTo>
                  <a:pt x="1930533" y="854828"/>
                </a:lnTo>
                <a:lnTo>
                  <a:pt x="1921846" y="854828"/>
                </a:lnTo>
                <a:lnTo>
                  <a:pt x="1913169" y="854828"/>
                </a:lnTo>
                <a:lnTo>
                  <a:pt x="1913169" y="894223"/>
                </a:lnTo>
                <a:moveTo>
                  <a:pt x="2050538" y="861933"/>
                </a:moveTo>
                <a:lnTo>
                  <a:pt x="2050538" y="869039"/>
                </a:lnTo>
                <a:lnTo>
                  <a:pt x="2069483" y="869039"/>
                </a:lnTo>
                <a:lnTo>
                  <a:pt x="2088429" y="869039"/>
                </a:lnTo>
                <a:lnTo>
                  <a:pt x="2088429" y="919560"/>
                </a:lnTo>
                <a:lnTo>
                  <a:pt x="2088429" y="970090"/>
                </a:lnTo>
                <a:lnTo>
                  <a:pt x="2096325" y="970090"/>
                </a:lnTo>
                <a:lnTo>
                  <a:pt x="2104221" y="970090"/>
                </a:lnTo>
                <a:lnTo>
                  <a:pt x="2104221" y="919560"/>
                </a:lnTo>
                <a:lnTo>
                  <a:pt x="2104221" y="869039"/>
                </a:lnTo>
                <a:lnTo>
                  <a:pt x="2123957" y="869039"/>
                </a:lnTo>
                <a:lnTo>
                  <a:pt x="2143693" y="869039"/>
                </a:lnTo>
                <a:lnTo>
                  <a:pt x="2143693" y="861933"/>
                </a:lnTo>
                <a:lnTo>
                  <a:pt x="2143693" y="854828"/>
                </a:lnTo>
                <a:lnTo>
                  <a:pt x="2097115" y="854828"/>
                </a:lnTo>
                <a:lnTo>
                  <a:pt x="2050538" y="854828"/>
                </a:lnTo>
                <a:lnTo>
                  <a:pt x="2050538" y="861933"/>
                </a:lnTo>
                <a:moveTo>
                  <a:pt x="2183164" y="912454"/>
                </a:moveTo>
                <a:lnTo>
                  <a:pt x="2183164" y="970090"/>
                </a:lnTo>
                <a:lnTo>
                  <a:pt x="2224217" y="970090"/>
                </a:lnTo>
                <a:lnTo>
                  <a:pt x="2265270" y="970090"/>
                </a:lnTo>
                <a:lnTo>
                  <a:pt x="2265270" y="962984"/>
                </a:lnTo>
                <a:lnTo>
                  <a:pt x="2265270" y="955878"/>
                </a:lnTo>
                <a:lnTo>
                  <a:pt x="2232904" y="955878"/>
                </a:lnTo>
                <a:lnTo>
                  <a:pt x="2200538" y="955878"/>
                </a:lnTo>
                <a:lnTo>
                  <a:pt x="2200538" y="936933"/>
                </a:lnTo>
                <a:lnTo>
                  <a:pt x="2200538" y="917979"/>
                </a:lnTo>
                <a:lnTo>
                  <a:pt x="2230532" y="917979"/>
                </a:lnTo>
                <a:lnTo>
                  <a:pt x="2260536" y="917979"/>
                </a:lnTo>
                <a:lnTo>
                  <a:pt x="2260536" y="910873"/>
                </a:lnTo>
                <a:lnTo>
                  <a:pt x="2260536" y="903767"/>
                </a:lnTo>
                <a:lnTo>
                  <a:pt x="2230532" y="903767"/>
                </a:lnTo>
                <a:lnTo>
                  <a:pt x="2200538" y="903767"/>
                </a:lnTo>
                <a:lnTo>
                  <a:pt x="2200538" y="886403"/>
                </a:lnTo>
                <a:lnTo>
                  <a:pt x="2200538" y="869039"/>
                </a:lnTo>
                <a:lnTo>
                  <a:pt x="2232113" y="869039"/>
                </a:lnTo>
                <a:lnTo>
                  <a:pt x="2263689" y="869039"/>
                </a:lnTo>
                <a:lnTo>
                  <a:pt x="2263689" y="861933"/>
                </a:lnTo>
                <a:lnTo>
                  <a:pt x="2263689" y="854828"/>
                </a:lnTo>
                <a:lnTo>
                  <a:pt x="2223427" y="854828"/>
                </a:lnTo>
                <a:lnTo>
                  <a:pt x="2183164" y="854828"/>
                </a:lnTo>
                <a:lnTo>
                  <a:pt x="2183164" y="912454"/>
                </a:lnTo>
                <a:moveTo>
                  <a:pt x="64195" y="871801"/>
                </a:moveTo>
                <a:cubicBezTo>
                  <a:pt x="73243" y="876335"/>
                  <a:pt x="76415" y="887603"/>
                  <a:pt x="71386" y="897338"/>
                </a:cubicBezTo>
                <a:cubicBezTo>
                  <a:pt x="67614" y="904625"/>
                  <a:pt x="59232" y="906930"/>
                  <a:pt x="36553" y="906930"/>
                </a:cubicBezTo>
                <a:lnTo>
                  <a:pt x="16846" y="906930"/>
                </a:lnTo>
                <a:lnTo>
                  <a:pt x="16846" y="887984"/>
                </a:lnTo>
                <a:lnTo>
                  <a:pt x="16846" y="869039"/>
                </a:lnTo>
                <a:lnTo>
                  <a:pt x="37772" y="869039"/>
                </a:lnTo>
                <a:cubicBezTo>
                  <a:pt x="54536" y="869039"/>
                  <a:pt x="59785" y="869592"/>
                  <a:pt x="64195" y="871801"/>
                </a:cubicBezTo>
                <a:moveTo>
                  <a:pt x="770902" y="871344"/>
                </a:moveTo>
                <a:cubicBezTo>
                  <a:pt x="781151" y="875630"/>
                  <a:pt x="784047" y="891604"/>
                  <a:pt x="776112" y="900052"/>
                </a:cubicBezTo>
                <a:cubicBezTo>
                  <a:pt x="771083" y="905406"/>
                  <a:pt x="763777" y="906910"/>
                  <a:pt x="742775" y="906920"/>
                </a:cubicBezTo>
                <a:lnTo>
                  <a:pt x="724220" y="906930"/>
                </a:lnTo>
                <a:lnTo>
                  <a:pt x="724220" y="887984"/>
                </a:lnTo>
                <a:lnTo>
                  <a:pt x="724220" y="869039"/>
                </a:lnTo>
                <a:lnTo>
                  <a:pt x="744794" y="869039"/>
                </a:lnTo>
                <a:cubicBezTo>
                  <a:pt x="759291" y="869039"/>
                  <a:pt x="767006" y="869715"/>
                  <a:pt x="770902" y="871344"/>
                </a:cubicBezTo>
                <a:moveTo>
                  <a:pt x="614292" y="897852"/>
                </a:moveTo>
                <a:lnTo>
                  <a:pt x="622741" y="921141"/>
                </a:lnTo>
                <a:lnTo>
                  <a:pt x="604662" y="921141"/>
                </a:lnTo>
                <a:cubicBezTo>
                  <a:pt x="594718" y="921141"/>
                  <a:pt x="586822" y="920560"/>
                  <a:pt x="587117" y="919845"/>
                </a:cubicBezTo>
                <a:cubicBezTo>
                  <a:pt x="587403" y="919131"/>
                  <a:pt x="591508" y="907996"/>
                  <a:pt x="596233" y="895100"/>
                </a:cubicBezTo>
                <a:cubicBezTo>
                  <a:pt x="600957" y="882203"/>
                  <a:pt x="605053" y="872297"/>
                  <a:pt x="605329" y="873106"/>
                </a:cubicBezTo>
                <a:cubicBezTo>
                  <a:pt x="605615" y="873906"/>
                  <a:pt x="609644" y="885041"/>
                  <a:pt x="614292" y="897852"/>
                </a:cubicBezTo>
              </a:path>
            </a:pathLst>
          </a:custGeom>
          <a:solidFill>
            <a:schemeClr val="bg1"/>
          </a:solidFill>
          <a:ln w="9525" cap="flat">
            <a:noFill/>
            <a:prstDash val="solid"/>
            <a:miter/>
          </a:ln>
        </p:spPr>
        <p:txBody>
          <a:bodyPr rtlCol="0" anchor="ctr"/>
          <a:lstStyle/>
          <a:p>
            <a:endParaRPr lang="id-ID" sz="1795"/>
          </a:p>
        </p:txBody>
      </p:sp>
      <p:pic>
        <p:nvPicPr>
          <p:cNvPr id="4" name="Picture 3">
            <a:extLst>
              <a:ext uri="{FF2B5EF4-FFF2-40B4-BE49-F238E27FC236}">
                <a16:creationId xmlns:a16="http://schemas.microsoft.com/office/drawing/2014/main" id="{EF846DF4-E6A2-48FF-8833-9392BFAC52B5}"/>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8002509" y="228600"/>
            <a:ext cx="783904" cy="68549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body" idx="1"/>
          </p:nvPr>
        </p:nvSpPr>
        <p:spPr>
          <a:xfrm>
            <a:off x="1633225" y="2161800"/>
            <a:ext cx="6700500" cy="8199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US" dirty="0">
                <a:solidFill>
                  <a:schemeClr val="accent1"/>
                </a:solidFill>
              </a:rPr>
              <a:t>Children are more likely to live in poverty than adults and are also more vulnerable to its effects. </a:t>
            </a:r>
          </a:p>
          <a:p>
            <a:pPr marL="0" lvl="0" indent="0" algn="l" rtl="0">
              <a:spcBef>
                <a:spcPts val="600"/>
              </a:spcBef>
              <a:spcAft>
                <a:spcPts val="0"/>
              </a:spcAft>
              <a:buNone/>
            </a:pPr>
            <a:r>
              <a:rPr lang="en-US" sz="1600" dirty="0"/>
              <a:t>                                                                                          </a:t>
            </a:r>
            <a:r>
              <a:rPr lang="en-US" sz="2000" dirty="0"/>
              <a:t> - UNICEF</a:t>
            </a:r>
            <a:endParaRPr sz="2000" dirty="0">
              <a:solidFill>
                <a:schemeClr val="accent1"/>
              </a:solidFill>
            </a:endParaRPr>
          </a:p>
        </p:txBody>
      </p:sp>
      <p:sp>
        <p:nvSpPr>
          <p:cNvPr id="103" name="Google Shape;103;p16"/>
          <p:cNvSpPr txBox="1">
            <a:spLocks noGrp="1"/>
          </p:cNvSpPr>
          <p:nvPr>
            <p:ph type="sldNum" idx="12"/>
          </p:nvPr>
        </p:nvSpPr>
        <p:spPr>
          <a:xfrm>
            <a:off x="7093926" y="4759815"/>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F521-2548-8133-CD15-A3C003F6DA0C}"/>
              </a:ext>
            </a:extLst>
          </p:cNvPr>
          <p:cNvSpPr>
            <a:spLocks noGrp="1"/>
          </p:cNvSpPr>
          <p:nvPr>
            <p:ph type="title"/>
          </p:nvPr>
        </p:nvSpPr>
        <p:spPr/>
        <p:txBody>
          <a:bodyPr/>
          <a:lstStyle/>
          <a:p>
            <a:r>
              <a:rPr lang="en-US" dirty="0"/>
              <a:t>Two Studies on Child Poverty</a:t>
            </a:r>
            <a:endParaRPr lang="en-ID" dirty="0"/>
          </a:p>
        </p:txBody>
      </p:sp>
      <p:sp>
        <p:nvSpPr>
          <p:cNvPr id="3" name="Text Placeholder 2">
            <a:extLst>
              <a:ext uri="{FF2B5EF4-FFF2-40B4-BE49-F238E27FC236}">
                <a16:creationId xmlns:a16="http://schemas.microsoft.com/office/drawing/2014/main" id="{478A5B17-CF0D-9746-A13A-880D078DB16E}"/>
              </a:ext>
            </a:extLst>
          </p:cNvPr>
          <p:cNvSpPr>
            <a:spLocks noGrp="1"/>
          </p:cNvSpPr>
          <p:nvPr>
            <p:ph type="body" idx="1"/>
          </p:nvPr>
        </p:nvSpPr>
        <p:spPr/>
        <p:txBody>
          <a:bodyPr/>
          <a:lstStyle/>
          <a:p>
            <a:r>
              <a:rPr lang="en-US" sz="2000" dirty="0">
                <a:solidFill>
                  <a:schemeClr val="bg1"/>
                </a:solidFill>
              </a:rPr>
              <a:t>The 2013 Update of Multidimensional Child Poverty in Indonesia</a:t>
            </a:r>
          </a:p>
          <a:p>
            <a:pPr lvl="1"/>
            <a:r>
              <a:rPr lang="en-US" sz="1800" dirty="0">
                <a:solidFill>
                  <a:schemeClr val="bg1"/>
                </a:solidFill>
              </a:rPr>
              <a:t>Quantitative analysis using </a:t>
            </a:r>
            <a:r>
              <a:rPr lang="en-US" sz="1800" dirty="0" err="1">
                <a:solidFill>
                  <a:schemeClr val="bg1"/>
                </a:solidFill>
              </a:rPr>
              <a:t>Susenas</a:t>
            </a:r>
            <a:r>
              <a:rPr lang="en-US" sz="1800" dirty="0">
                <a:solidFill>
                  <a:schemeClr val="bg1"/>
                </a:solidFill>
              </a:rPr>
              <a:t> 2013 dataset on multidimensional poverty and deprivation</a:t>
            </a:r>
          </a:p>
          <a:p>
            <a:endParaRPr lang="en-US" dirty="0">
              <a:solidFill>
                <a:schemeClr val="bg1"/>
              </a:solidFill>
            </a:endParaRPr>
          </a:p>
          <a:p>
            <a:r>
              <a:rPr lang="en-US" sz="2000" dirty="0">
                <a:solidFill>
                  <a:schemeClr val="bg1"/>
                </a:solidFill>
              </a:rPr>
              <a:t>Urban Child Poverty and Disparity: The Unheard Voices of Children living in Poverty </a:t>
            </a:r>
          </a:p>
          <a:p>
            <a:pPr lvl="1"/>
            <a:r>
              <a:rPr lang="en-US" sz="1800" dirty="0">
                <a:solidFill>
                  <a:schemeClr val="bg1"/>
                </a:solidFill>
              </a:rPr>
              <a:t>Qualitative analysis on the perspective of the children who live in slums areas in Jakarta, Makassar and Surakarta</a:t>
            </a:r>
          </a:p>
          <a:p>
            <a:endParaRPr lang="en-ID" sz="2000" dirty="0">
              <a:solidFill>
                <a:schemeClr val="bg1"/>
              </a:solidFill>
            </a:endParaRPr>
          </a:p>
          <a:p>
            <a:endParaRPr lang="en-ID" dirty="0"/>
          </a:p>
        </p:txBody>
      </p:sp>
      <p:sp>
        <p:nvSpPr>
          <p:cNvPr id="4" name="Slide Number Placeholder 3">
            <a:extLst>
              <a:ext uri="{FF2B5EF4-FFF2-40B4-BE49-F238E27FC236}">
                <a16:creationId xmlns:a16="http://schemas.microsoft.com/office/drawing/2014/main" id="{C075D9BF-6C3E-DE5E-00BB-564A34E2C07F}"/>
              </a:ext>
            </a:extLst>
          </p:cNvPr>
          <p:cNvSpPr>
            <a:spLocks noGrp="1"/>
          </p:cNvSpPr>
          <p:nvPr>
            <p:ph type="sldNum" idx="12"/>
          </p:nvPr>
        </p:nvSpPr>
        <p:spPr/>
        <p:txBody>
          <a:bodyPr/>
          <a:lstStyle/>
          <a:p>
            <a:fld id="{00000000-1234-1234-1234-123412341234}" type="slidenum">
              <a:rPr lang="en" smtClean="0"/>
              <a:pPr/>
              <a:t>3</a:t>
            </a:fld>
            <a:endParaRPr lang="en" dirty="0"/>
          </a:p>
        </p:txBody>
      </p:sp>
    </p:spTree>
    <p:extLst>
      <p:ext uri="{BB962C8B-B14F-4D97-AF65-F5344CB8AC3E}">
        <p14:creationId xmlns:p14="http://schemas.microsoft.com/office/powerpoint/2010/main" val="12844201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1530175" y="2307788"/>
            <a:ext cx="6767100"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The 2013 Update of Multidimensional Child Poverty </a:t>
            </a:r>
            <a:endParaRPr lang="en-ID" dirty="0"/>
          </a:p>
        </p:txBody>
      </p:sp>
      <p:sp>
        <p:nvSpPr>
          <p:cNvPr id="96" name="Google Shape;96;p15"/>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dirty="0">
                <a:solidFill>
                  <a:srgbClr val="2E3037"/>
                </a:solidFill>
                <a:latin typeface="Segoe UI" panose="020B0502040204020203" pitchFamily="34" charset="0"/>
                <a:ea typeface="Quicksand"/>
                <a:cs typeface="Segoe UI" panose="020B0502040204020203" pitchFamily="34" charset="0"/>
                <a:sym typeface="Quicksand"/>
              </a:rPr>
              <a:t>1</a:t>
            </a:r>
            <a:endParaRPr sz="3000" dirty="0">
              <a:solidFill>
                <a:srgbClr val="2E3037"/>
              </a:solidFill>
              <a:latin typeface="Segoe UI" panose="020B0502040204020203" pitchFamily="34" charset="0"/>
              <a:ea typeface="Quicksand"/>
              <a:cs typeface="Segoe UI" panose="020B0502040204020203" pitchFamily="34" charset="0"/>
              <a:sym typeface="Quicksand"/>
            </a:endParaRPr>
          </a:p>
        </p:txBody>
      </p:sp>
      <p:sp>
        <p:nvSpPr>
          <p:cNvPr id="97" name="Google Shape;97;p15"/>
          <p:cNvSpPr txBox="1">
            <a:spLocks noGrp="1"/>
          </p:cNvSpPr>
          <p:nvPr>
            <p:ph type="sldNum" idx="12"/>
          </p:nvPr>
        </p:nvSpPr>
        <p:spPr>
          <a:xfrm>
            <a:off x="709392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900"/>
              <a:t>4</a:t>
            </a:fld>
            <a:endParaRPr sz="900" dirty="0"/>
          </a:p>
        </p:txBody>
      </p:sp>
    </p:spTree>
    <p:extLst>
      <p:ext uri="{BB962C8B-B14F-4D97-AF65-F5344CB8AC3E}">
        <p14:creationId xmlns:p14="http://schemas.microsoft.com/office/powerpoint/2010/main" val="1981389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A810A206-0674-4873-B936-650FA62A4AC4}"/>
              </a:ext>
            </a:extLst>
          </p:cNvPr>
          <p:cNvSpPr>
            <a:spLocks noGrp="1"/>
          </p:cNvSpPr>
          <p:nvPr>
            <p:ph type="title"/>
          </p:nvPr>
        </p:nvSpPr>
        <p:spPr/>
        <p:txBody>
          <a:bodyPr/>
          <a:lstStyle/>
          <a:p>
            <a:r>
              <a:rPr lang="en-US" dirty="0"/>
              <a:t>Multidimensional Child Poverty and Deprivation</a:t>
            </a:r>
            <a:endParaRPr lang="en-ID" dirty="0"/>
          </a:p>
        </p:txBody>
      </p:sp>
      <p:sp>
        <p:nvSpPr>
          <p:cNvPr id="3" name="Slide Number Placeholder 2">
            <a:extLst>
              <a:ext uri="{FF2B5EF4-FFF2-40B4-BE49-F238E27FC236}">
                <a16:creationId xmlns:a16="http://schemas.microsoft.com/office/drawing/2014/main" id="{74B1C65B-9D06-4F27-927B-EA3ADF236646}"/>
              </a:ext>
            </a:extLst>
          </p:cNvPr>
          <p:cNvSpPr>
            <a:spLocks noGrp="1"/>
          </p:cNvSpPr>
          <p:nvPr>
            <p:ph type="sldNum" idx="12"/>
          </p:nvPr>
        </p:nvSpPr>
        <p:spPr>
          <a:prstGeom prst="rect">
            <a:avLst/>
          </a:prstGeom>
        </p:spPr>
        <p:txBody>
          <a:bodyPr/>
          <a:lstStyle/>
          <a:p>
            <a:fld id="{00000000-1234-1234-1234-123412341234}" type="slidenum">
              <a:rPr lang="en" smtClean="0"/>
              <a:pPr/>
              <a:t>5</a:t>
            </a:fld>
            <a:endParaRPr lang="en" dirty="0"/>
          </a:p>
        </p:txBody>
      </p:sp>
      <p:grpSp>
        <p:nvGrpSpPr>
          <p:cNvPr id="37" name="Group 36">
            <a:extLst>
              <a:ext uri="{FF2B5EF4-FFF2-40B4-BE49-F238E27FC236}">
                <a16:creationId xmlns:a16="http://schemas.microsoft.com/office/drawing/2014/main" id="{5DD50232-0032-3A9A-D7ED-6473828FCA2B}"/>
              </a:ext>
            </a:extLst>
          </p:cNvPr>
          <p:cNvGrpSpPr/>
          <p:nvPr/>
        </p:nvGrpSpPr>
        <p:grpSpPr>
          <a:xfrm>
            <a:off x="1445261" y="1085807"/>
            <a:ext cx="2448999" cy="3149944"/>
            <a:chOff x="643981" y="1085807"/>
            <a:chExt cx="1485339" cy="3149944"/>
          </a:xfrm>
        </p:grpSpPr>
        <p:sp>
          <p:nvSpPr>
            <p:cNvPr id="4" name="Trapezoid 3">
              <a:extLst>
                <a:ext uri="{FF2B5EF4-FFF2-40B4-BE49-F238E27FC236}">
                  <a16:creationId xmlns:a16="http://schemas.microsoft.com/office/drawing/2014/main" id="{AEBF5F41-BA21-47AF-A975-186B2CC22BFD}"/>
                </a:ext>
                <a:ext uri="{C183D7F6-B498-43B3-948B-1728B52AA6E4}">
                  <adec:decorative xmlns:adec="http://schemas.microsoft.com/office/drawing/2017/decorative" val="1"/>
                </a:ext>
              </a:extLst>
            </p:cNvPr>
            <p:cNvSpPr/>
            <p:nvPr/>
          </p:nvSpPr>
          <p:spPr>
            <a:xfrm rot="5400000">
              <a:off x="-188321" y="1918109"/>
              <a:ext cx="3149944" cy="1485339"/>
            </a:xfrm>
            <a:prstGeom prst="trapezoid">
              <a:avLst/>
            </a:prstGeom>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2AB0FD-CBC9-4BEB-845E-38BAA4F57102}"/>
                </a:ext>
              </a:extLst>
            </p:cNvPr>
            <p:cNvSpPr/>
            <p:nvPr/>
          </p:nvSpPr>
          <p:spPr>
            <a:xfrm>
              <a:off x="758336" y="2031014"/>
              <a:ext cx="1256629" cy="1604501"/>
            </a:xfrm>
            <a:prstGeom prst="rect">
              <a:avLst/>
            </a:prstGeom>
          </p:spPr>
          <p:txBody>
            <a:bodyPr wrap="square" lIns="0" tIns="0" rIns="0" bIns="0">
              <a:normAutofit/>
            </a:bodyPr>
            <a:lstStyle/>
            <a:p>
              <a:pPr algn="ctr"/>
              <a:r>
                <a:rPr lang="en-US" sz="2000" b="1" dirty="0">
                  <a:solidFill>
                    <a:schemeClr val="bg1"/>
                  </a:solidFill>
                  <a:latin typeface="Avenir LT Std 55 Roman" panose="020B0503020203020204" pitchFamily="34" charset="0"/>
                </a:rPr>
                <a:t>The Multiple Overlapping Deprivation Analysis </a:t>
              </a:r>
            </a:p>
          </p:txBody>
        </p:sp>
      </p:grpSp>
      <p:grpSp>
        <p:nvGrpSpPr>
          <p:cNvPr id="2" name="Group 1">
            <a:extLst>
              <a:ext uri="{FF2B5EF4-FFF2-40B4-BE49-F238E27FC236}">
                <a16:creationId xmlns:a16="http://schemas.microsoft.com/office/drawing/2014/main" id="{6E50129E-B706-8D70-B6B9-4FE9E00CB475}"/>
              </a:ext>
            </a:extLst>
          </p:cNvPr>
          <p:cNvGrpSpPr/>
          <p:nvPr/>
        </p:nvGrpSpPr>
        <p:grpSpPr>
          <a:xfrm>
            <a:off x="5093203" y="1085807"/>
            <a:ext cx="2448998" cy="3149944"/>
            <a:chOff x="2218029" y="1085807"/>
            <a:chExt cx="1485339" cy="3149944"/>
          </a:xfrm>
        </p:grpSpPr>
        <p:sp>
          <p:nvSpPr>
            <p:cNvPr id="5" name="Trapezoid 4">
              <a:extLst>
                <a:ext uri="{FF2B5EF4-FFF2-40B4-BE49-F238E27FC236}">
                  <a16:creationId xmlns:a16="http://schemas.microsoft.com/office/drawing/2014/main" id="{073955D9-126F-441A-8E09-76093EA17321}"/>
                </a:ext>
                <a:ext uri="{C183D7F6-B498-43B3-948B-1728B52AA6E4}">
                  <adec:decorative xmlns:adec="http://schemas.microsoft.com/office/drawing/2017/decorative" val="1"/>
                </a:ext>
              </a:extLst>
            </p:cNvPr>
            <p:cNvSpPr/>
            <p:nvPr/>
          </p:nvSpPr>
          <p:spPr>
            <a:xfrm rot="5400000">
              <a:off x="1385727" y="1918109"/>
              <a:ext cx="3149944" cy="1485339"/>
            </a:xfrm>
            <a:prstGeom prst="trapezoid">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F8D52F9-0269-47D1-BB9A-C57FC06BC23A}"/>
                </a:ext>
              </a:extLst>
            </p:cNvPr>
            <p:cNvSpPr/>
            <p:nvPr/>
          </p:nvSpPr>
          <p:spPr>
            <a:xfrm>
              <a:off x="2324323" y="2072987"/>
              <a:ext cx="1310416" cy="1604501"/>
            </a:xfrm>
            <a:prstGeom prst="rect">
              <a:avLst/>
            </a:prstGeom>
          </p:spPr>
          <p:txBody>
            <a:bodyPr wrap="square" lIns="0" tIns="0" rIns="0" bIns="0">
              <a:noAutofit/>
            </a:bodyPr>
            <a:lstStyle/>
            <a:p>
              <a:pPr algn="ctr"/>
              <a:r>
                <a:rPr lang="en-US" sz="2000" b="1" dirty="0">
                  <a:solidFill>
                    <a:schemeClr val="bg1"/>
                  </a:solidFill>
                  <a:latin typeface="Avenir LT Std 55 Roman" panose="020B0503020203020204" pitchFamily="34" charset="0"/>
                </a:rPr>
                <a:t>Children’s life-cycle approach</a:t>
              </a:r>
            </a:p>
            <a:p>
              <a:pPr algn="ctr"/>
              <a:endParaRPr lang="en-US" sz="2000" b="1" dirty="0">
                <a:solidFill>
                  <a:schemeClr val="bg1"/>
                </a:solidFill>
                <a:latin typeface="Avenir LT Std 55 Roman" panose="020B0503020203020204" pitchFamily="34" charset="0"/>
              </a:endParaRPr>
            </a:p>
            <a:p>
              <a:pPr algn="ctr"/>
              <a:r>
                <a:rPr lang="en-US" sz="1200" b="1" dirty="0">
                  <a:solidFill>
                    <a:schemeClr val="bg1"/>
                  </a:solidFill>
                  <a:latin typeface="Avenir LT Std 55 Roman" panose="020B0503020203020204" pitchFamily="34" charset="0"/>
                </a:rPr>
                <a:t>(</a:t>
              </a:r>
              <a:r>
                <a:rPr lang="en-US" sz="1200" b="1" dirty="0" err="1">
                  <a:solidFill>
                    <a:schemeClr val="bg1"/>
                  </a:solidFill>
                  <a:latin typeface="Avenir LT Std 55 Roman" panose="020B0503020203020204" pitchFamily="34" charset="0"/>
                </a:rPr>
                <a:t>i</a:t>
              </a:r>
              <a:r>
                <a:rPr lang="en-US" sz="1200" b="1" dirty="0">
                  <a:solidFill>
                    <a:schemeClr val="bg1"/>
                  </a:solidFill>
                  <a:latin typeface="Avenir LT Std 55 Roman" panose="020B0503020203020204" pitchFamily="34" charset="0"/>
                </a:rPr>
                <a:t>) infancy (0–1 year), (ii) 2–4 years, (iii) 5–11 years, (iv) 12–14 years, (v) 15–17 years.</a:t>
              </a:r>
            </a:p>
            <a:p>
              <a:endParaRPr lang="en-US" sz="1200" b="1" dirty="0">
                <a:solidFill>
                  <a:schemeClr val="bg1"/>
                </a:solidFill>
                <a:latin typeface="Avenir LT Std 55 Roman" panose="020B0503020203020204" pitchFamily="34" charset="0"/>
              </a:endParaRPr>
            </a:p>
          </p:txBody>
        </p:sp>
      </p:grpSp>
    </p:spTree>
    <p:extLst>
      <p:ext uri="{BB962C8B-B14F-4D97-AF65-F5344CB8AC3E}">
        <p14:creationId xmlns:p14="http://schemas.microsoft.com/office/powerpoint/2010/main" val="1518719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FC969-6419-98F9-1152-6FDEABD21135}"/>
              </a:ext>
            </a:extLst>
          </p:cNvPr>
          <p:cNvSpPr>
            <a:spLocks noGrp="1"/>
          </p:cNvSpPr>
          <p:nvPr>
            <p:ph type="title"/>
          </p:nvPr>
        </p:nvSpPr>
        <p:spPr/>
        <p:txBody>
          <a:bodyPr/>
          <a:lstStyle/>
          <a:p>
            <a:r>
              <a:rPr lang="en-US" dirty="0"/>
              <a:t>Dimensions and Indicators by Age Group</a:t>
            </a:r>
            <a:endParaRPr lang="en-ID" dirty="0"/>
          </a:p>
        </p:txBody>
      </p:sp>
      <p:sp>
        <p:nvSpPr>
          <p:cNvPr id="3" name="Text Placeholder 2">
            <a:extLst>
              <a:ext uri="{FF2B5EF4-FFF2-40B4-BE49-F238E27FC236}">
                <a16:creationId xmlns:a16="http://schemas.microsoft.com/office/drawing/2014/main" id="{9B30A473-0952-E91B-2B36-492212965866}"/>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id="{B6C126DF-1C6F-0BC6-FED7-6F949A08B9ED}"/>
              </a:ext>
            </a:extLst>
          </p:cNvPr>
          <p:cNvSpPr>
            <a:spLocks noGrp="1"/>
          </p:cNvSpPr>
          <p:nvPr>
            <p:ph type="sldNum" idx="12"/>
          </p:nvPr>
        </p:nvSpPr>
        <p:spPr/>
        <p:txBody>
          <a:bodyPr/>
          <a:lstStyle/>
          <a:p>
            <a:fld id="{00000000-1234-1234-1234-123412341234}" type="slidenum">
              <a:rPr lang="en" smtClean="0"/>
              <a:pPr/>
              <a:t>6</a:t>
            </a:fld>
            <a:endParaRPr lang="en" dirty="0"/>
          </a:p>
        </p:txBody>
      </p:sp>
      <p:pic>
        <p:nvPicPr>
          <p:cNvPr id="6" name="Picture 5">
            <a:extLst>
              <a:ext uri="{FF2B5EF4-FFF2-40B4-BE49-F238E27FC236}">
                <a16:creationId xmlns:a16="http://schemas.microsoft.com/office/drawing/2014/main" id="{DDEB5247-0FFC-314E-E0F1-4BA7DF4DA444}"/>
              </a:ext>
            </a:extLst>
          </p:cNvPr>
          <p:cNvPicPr>
            <a:picLocks noChangeAspect="1"/>
          </p:cNvPicPr>
          <p:nvPr/>
        </p:nvPicPr>
        <p:blipFill>
          <a:blip r:embed="rId3"/>
          <a:stretch>
            <a:fillRect/>
          </a:stretch>
        </p:blipFill>
        <p:spPr>
          <a:xfrm>
            <a:off x="646255" y="900756"/>
            <a:ext cx="7973182" cy="3862447"/>
          </a:xfrm>
          <a:prstGeom prst="rect">
            <a:avLst/>
          </a:prstGeom>
        </p:spPr>
      </p:pic>
    </p:spTree>
    <p:extLst>
      <p:ext uri="{BB962C8B-B14F-4D97-AF65-F5344CB8AC3E}">
        <p14:creationId xmlns:p14="http://schemas.microsoft.com/office/powerpoint/2010/main" val="36488979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6B1FA-CFDC-1B17-7E5A-2728F3F74AF2}"/>
              </a:ext>
            </a:extLst>
          </p:cNvPr>
          <p:cNvSpPr>
            <a:spLocks noGrp="1"/>
          </p:cNvSpPr>
          <p:nvPr>
            <p:ph type="title"/>
          </p:nvPr>
        </p:nvSpPr>
        <p:spPr/>
        <p:txBody>
          <a:bodyPr/>
          <a:lstStyle/>
          <a:p>
            <a:r>
              <a:rPr lang="en-US" dirty="0"/>
              <a:t>Infancy’s Deprivation Across Wealth Groups </a:t>
            </a:r>
            <a:endParaRPr lang="en-ID" dirty="0"/>
          </a:p>
        </p:txBody>
      </p:sp>
      <p:sp>
        <p:nvSpPr>
          <p:cNvPr id="3" name="Slide Number Placeholder 2">
            <a:extLst>
              <a:ext uri="{FF2B5EF4-FFF2-40B4-BE49-F238E27FC236}">
                <a16:creationId xmlns:a16="http://schemas.microsoft.com/office/drawing/2014/main" id="{17146058-BC08-4DF9-FD94-CF63F1703EAD}"/>
              </a:ext>
            </a:extLst>
          </p:cNvPr>
          <p:cNvSpPr>
            <a:spLocks noGrp="1"/>
          </p:cNvSpPr>
          <p:nvPr>
            <p:ph type="sldNum" idx="12"/>
          </p:nvPr>
        </p:nvSpPr>
        <p:spPr/>
        <p:txBody>
          <a:bodyPr/>
          <a:lstStyle/>
          <a:p>
            <a:fld id="{00000000-1234-1234-1234-123412341234}" type="slidenum">
              <a:rPr lang="en" smtClean="0"/>
              <a:pPr/>
              <a:t>7</a:t>
            </a:fld>
            <a:endParaRPr lang="en" dirty="0"/>
          </a:p>
        </p:txBody>
      </p:sp>
      <p:pic>
        <p:nvPicPr>
          <p:cNvPr id="5" name="Picture 4">
            <a:extLst>
              <a:ext uri="{FF2B5EF4-FFF2-40B4-BE49-F238E27FC236}">
                <a16:creationId xmlns:a16="http://schemas.microsoft.com/office/drawing/2014/main" id="{02B8CB26-6CFC-EF67-8BE3-4B3F897E5D7D}"/>
              </a:ext>
            </a:extLst>
          </p:cNvPr>
          <p:cNvPicPr>
            <a:picLocks noChangeAspect="1"/>
          </p:cNvPicPr>
          <p:nvPr/>
        </p:nvPicPr>
        <p:blipFill>
          <a:blip r:embed="rId3"/>
          <a:stretch>
            <a:fillRect/>
          </a:stretch>
        </p:blipFill>
        <p:spPr>
          <a:xfrm>
            <a:off x="841943" y="1197981"/>
            <a:ext cx="7217975" cy="3402297"/>
          </a:xfrm>
          <a:prstGeom prst="rect">
            <a:avLst/>
          </a:prstGeom>
        </p:spPr>
      </p:pic>
    </p:spTree>
    <p:extLst>
      <p:ext uri="{BB962C8B-B14F-4D97-AF65-F5344CB8AC3E}">
        <p14:creationId xmlns:p14="http://schemas.microsoft.com/office/powerpoint/2010/main" val="21942271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A4E1-ED1D-B9D5-0578-5BC3FF0D2574}"/>
              </a:ext>
            </a:extLst>
          </p:cNvPr>
          <p:cNvSpPr>
            <a:spLocks noGrp="1"/>
          </p:cNvSpPr>
          <p:nvPr>
            <p:ph type="title"/>
          </p:nvPr>
        </p:nvSpPr>
        <p:spPr/>
        <p:txBody>
          <a:bodyPr/>
          <a:lstStyle/>
          <a:p>
            <a:r>
              <a:rPr lang="en-US" dirty="0"/>
              <a:t>Youth’s Deprivation Across Wealth Groups </a:t>
            </a:r>
            <a:endParaRPr lang="en-ID" dirty="0"/>
          </a:p>
        </p:txBody>
      </p:sp>
      <p:sp>
        <p:nvSpPr>
          <p:cNvPr id="3" name="Slide Number Placeholder 2">
            <a:extLst>
              <a:ext uri="{FF2B5EF4-FFF2-40B4-BE49-F238E27FC236}">
                <a16:creationId xmlns:a16="http://schemas.microsoft.com/office/drawing/2014/main" id="{EF65AB0F-EC13-4F3A-C3EF-FA5EE21346EA}"/>
              </a:ext>
            </a:extLst>
          </p:cNvPr>
          <p:cNvSpPr>
            <a:spLocks noGrp="1"/>
          </p:cNvSpPr>
          <p:nvPr>
            <p:ph type="sldNum" idx="12"/>
          </p:nvPr>
        </p:nvSpPr>
        <p:spPr/>
        <p:txBody>
          <a:bodyPr/>
          <a:lstStyle/>
          <a:p>
            <a:fld id="{00000000-1234-1234-1234-123412341234}" type="slidenum">
              <a:rPr lang="en" smtClean="0"/>
              <a:pPr/>
              <a:t>8</a:t>
            </a:fld>
            <a:endParaRPr lang="en" dirty="0"/>
          </a:p>
        </p:txBody>
      </p:sp>
      <p:pic>
        <p:nvPicPr>
          <p:cNvPr id="5" name="Picture 4">
            <a:extLst>
              <a:ext uri="{FF2B5EF4-FFF2-40B4-BE49-F238E27FC236}">
                <a16:creationId xmlns:a16="http://schemas.microsoft.com/office/drawing/2014/main" id="{B465F999-35E9-DBB8-171A-85FE321DFEA3}"/>
              </a:ext>
            </a:extLst>
          </p:cNvPr>
          <p:cNvPicPr>
            <a:picLocks noChangeAspect="1"/>
          </p:cNvPicPr>
          <p:nvPr/>
        </p:nvPicPr>
        <p:blipFill>
          <a:blip r:embed="rId3"/>
          <a:stretch>
            <a:fillRect/>
          </a:stretch>
        </p:blipFill>
        <p:spPr>
          <a:xfrm>
            <a:off x="974815" y="1206631"/>
            <a:ext cx="7194370" cy="3346515"/>
          </a:xfrm>
          <a:prstGeom prst="rect">
            <a:avLst/>
          </a:prstGeom>
        </p:spPr>
      </p:pic>
    </p:spTree>
    <p:extLst>
      <p:ext uri="{BB962C8B-B14F-4D97-AF65-F5344CB8AC3E}">
        <p14:creationId xmlns:p14="http://schemas.microsoft.com/office/powerpoint/2010/main" val="20389363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0281-B97D-D6E4-6AF9-3C26EF53CC1A}"/>
              </a:ext>
            </a:extLst>
          </p:cNvPr>
          <p:cNvSpPr>
            <a:spLocks noGrp="1"/>
          </p:cNvSpPr>
          <p:nvPr>
            <p:ph type="title"/>
          </p:nvPr>
        </p:nvSpPr>
        <p:spPr/>
        <p:txBody>
          <a:bodyPr/>
          <a:lstStyle/>
          <a:p>
            <a:r>
              <a:rPr lang="en-US" dirty="0"/>
              <a:t>Infancy’s Overlapping Deprivation Analysis </a:t>
            </a:r>
            <a:endParaRPr lang="en-ID" dirty="0"/>
          </a:p>
        </p:txBody>
      </p:sp>
      <p:sp>
        <p:nvSpPr>
          <p:cNvPr id="3" name="Slide Number Placeholder 2">
            <a:extLst>
              <a:ext uri="{FF2B5EF4-FFF2-40B4-BE49-F238E27FC236}">
                <a16:creationId xmlns:a16="http://schemas.microsoft.com/office/drawing/2014/main" id="{9F39B4A4-5F64-2BCB-72CF-E1B92FE0E8A5}"/>
              </a:ext>
            </a:extLst>
          </p:cNvPr>
          <p:cNvSpPr>
            <a:spLocks noGrp="1"/>
          </p:cNvSpPr>
          <p:nvPr>
            <p:ph type="sldNum" idx="12"/>
          </p:nvPr>
        </p:nvSpPr>
        <p:spPr/>
        <p:txBody>
          <a:bodyPr/>
          <a:lstStyle/>
          <a:p>
            <a:fld id="{00000000-1234-1234-1234-123412341234}" type="slidenum">
              <a:rPr lang="en" smtClean="0"/>
              <a:pPr/>
              <a:t>9</a:t>
            </a:fld>
            <a:endParaRPr lang="en" dirty="0"/>
          </a:p>
        </p:txBody>
      </p:sp>
      <p:pic>
        <p:nvPicPr>
          <p:cNvPr id="5" name="Picture 4">
            <a:extLst>
              <a:ext uri="{FF2B5EF4-FFF2-40B4-BE49-F238E27FC236}">
                <a16:creationId xmlns:a16="http://schemas.microsoft.com/office/drawing/2014/main" id="{8E0290EC-4040-D3B1-3938-CE76ED71D358}"/>
              </a:ext>
            </a:extLst>
          </p:cNvPr>
          <p:cNvPicPr>
            <a:picLocks noChangeAspect="1"/>
          </p:cNvPicPr>
          <p:nvPr/>
        </p:nvPicPr>
        <p:blipFill>
          <a:blip r:embed="rId3"/>
          <a:stretch>
            <a:fillRect/>
          </a:stretch>
        </p:blipFill>
        <p:spPr>
          <a:xfrm>
            <a:off x="1907172" y="1116083"/>
            <a:ext cx="4701018" cy="3434363"/>
          </a:xfrm>
          <a:prstGeom prst="rect">
            <a:avLst/>
          </a:prstGeom>
        </p:spPr>
      </p:pic>
    </p:spTree>
    <p:extLst>
      <p:ext uri="{BB962C8B-B14F-4D97-AF65-F5344CB8AC3E}">
        <p14:creationId xmlns:p14="http://schemas.microsoft.com/office/powerpoint/2010/main" val="30622351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49DB-51BF-8F48-FA0A-F48167603D9E}"/>
              </a:ext>
            </a:extLst>
          </p:cNvPr>
          <p:cNvSpPr>
            <a:spLocks noGrp="1"/>
          </p:cNvSpPr>
          <p:nvPr>
            <p:ph type="title"/>
          </p:nvPr>
        </p:nvSpPr>
        <p:spPr/>
        <p:txBody>
          <a:bodyPr/>
          <a:lstStyle/>
          <a:p>
            <a:r>
              <a:rPr lang="en-US" dirty="0"/>
              <a:t>Youth’s Overlapping Deprivation Analysis </a:t>
            </a:r>
            <a:endParaRPr lang="en-ID" dirty="0"/>
          </a:p>
        </p:txBody>
      </p:sp>
      <p:sp>
        <p:nvSpPr>
          <p:cNvPr id="3" name="Slide Number Placeholder 2">
            <a:extLst>
              <a:ext uri="{FF2B5EF4-FFF2-40B4-BE49-F238E27FC236}">
                <a16:creationId xmlns:a16="http://schemas.microsoft.com/office/drawing/2014/main" id="{0D75FA01-19AF-3339-3777-A36134588EFE}"/>
              </a:ext>
            </a:extLst>
          </p:cNvPr>
          <p:cNvSpPr>
            <a:spLocks noGrp="1"/>
          </p:cNvSpPr>
          <p:nvPr>
            <p:ph type="sldNum" idx="12"/>
          </p:nvPr>
        </p:nvSpPr>
        <p:spPr/>
        <p:txBody>
          <a:bodyPr/>
          <a:lstStyle/>
          <a:p>
            <a:fld id="{00000000-1234-1234-1234-123412341234}" type="slidenum">
              <a:rPr lang="en" smtClean="0"/>
              <a:pPr/>
              <a:t>10</a:t>
            </a:fld>
            <a:endParaRPr lang="en" dirty="0"/>
          </a:p>
        </p:txBody>
      </p:sp>
      <p:pic>
        <p:nvPicPr>
          <p:cNvPr id="5" name="Picture 4">
            <a:extLst>
              <a:ext uri="{FF2B5EF4-FFF2-40B4-BE49-F238E27FC236}">
                <a16:creationId xmlns:a16="http://schemas.microsoft.com/office/drawing/2014/main" id="{86D9A1AF-48AC-1B9E-B7D4-0A6658A8C50C}"/>
              </a:ext>
            </a:extLst>
          </p:cNvPr>
          <p:cNvPicPr>
            <a:picLocks noChangeAspect="1"/>
          </p:cNvPicPr>
          <p:nvPr/>
        </p:nvPicPr>
        <p:blipFill>
          <a:blip r:embed="rId3"/>
          <a:stretch>
            <a:fillRect/>
          </a:stretch>
        </p:blipFill>
        <p:spPr>
          <a:xfrm>
            <a:off x="2111604" y="1202153"/>
            <a:ext cx="4381781" cy="3435833"/>
          </a:xfrm>
          <a:prstGeom prst="rect">
            <a:avLst/>
          </a:prstGeom>
        </p:spPr>
      </p:pic>
    </p:spTree>
    <p:extLst>
      <p:ext uri="{BB962C8B-B14F-4D97-AF65-F5344CB8AC3E}">
        <p14:creationId xmlns:p14="http://schemas.microsoft.com/office/powerpoint/2010/main" val="3878130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1530174" y="2307788"/>
            <a:ext cx="7152649" cy="5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The Unheard Voices of Children living in Urban Poverty </a:t>
            </a:r>
            <a:endParaRPr lang="en-ID" dirty="0"/>
          </a:p>
        </p:txBody>
      </p:sp>
      <p:sp>
        <p:nvSpPr>
          <p:cNvPr id="96" name="Google Shape;96;p15"/>
          <p:cNvSpPr txBox="1"/>
          <p:nvPr/>
        </p:nvSpPr>
        <p:spPr>
          <a:xfrm>
            <a:off x="526358" y="2279925"/>
            <a:ext cx="802500" cy="5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dirty="0">
                <a:solidFill>
                  <a:srgbClr val="2E3037"/>
                </a:solidFill>
                <a:latin typeface="Segoe UI" panose="020B0502040204020203" pitchFamily="34" charset="0"/>
                <a:ea typeface="Quicksand"/>
                <a:cs typeface="Segoe UI" panose="020B0502040204020203" pitchFamily="34" charset="0"/>
                <a:sym typeface="Quicksand"/>
              </a:rPr>
              <a:t>2</a:t>
            </a:r>
            <a:endParaRPr sz="3000" dirty="0">
              <a:solidFill>
                <a:srgbClr val="2E3037"/>
              </a:solidFill>
              <a:latin typeface="Segoe UI" panose="020B0502040204020203" pitchFamily="34" charset="0"/>
              <a:ea typeface="Quicksand"/>
              <a:cs typeface="Segoe UI" panose="020B0502040204020203" pitchFamily="34" charset="0"/>
              <a:sym typeface="Quicksand"/>
            </a:endParaRPr>
          </a:p>
        </p:txBody>
      </p:sp>
      <p:sp>
        <p:nvSpPr>
          <p:cNvPr id="97" name="Google Shape;97;p15"/>
          <p:cNvSpPr txBox="1">
            <a:spLocks noGrp="1"/>
          </p:cNvSpPr>
          <p:nvPr>
            <p:ph type="sldNum" idx="12"/>
          </p:nvPr>
        </p:nvSpPr>
        <p:spPr>
          <a:xfrm>
            <a:off x="7093927" y="4752131"/>
            <a:ext cx="548700" cy="315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900"/>
              <a:t>11</a:t>
            </a:fld>
            <a:endParaRPr sz="900" dirty="0"/>
          </a:p>
        </p:txBody>
      </p:sp>
    </p:spTree>
    <p:extLst>
      <p:ext uri="{BB962C8B-B14F-4D97-AF65-F5344CB8AC3E}">
        <p14:creationId xmlns:p14="http://schemas.microsoft.com/office/powerpoint/2010/main" val="15715782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A810A206-0674-4873-B936-650FA62A4AC4}"/>
              </a:ext>
            </a:extLst>
          </p:cNvPr>
          <p:cNvSpPr>
            <a:spLocks noGrp="1"/>
          </p:cNvSpPr>
          <p:nvPr>
            <p:ph type="title"/>
          </p:nvPr>
        </p:nvSpPr>
        <p:spPr/>
        <p:txBody>
          <a:bodyPr/>
          <a:lstStyle/>
          <a:p>
            <a:r>
              <a:rPr lang="en-US" dirty="0"/>
              <a:t>Analytical Framework</a:t>
            </a:r>
            <a:endParaRPr lang="en-ID" dirty="0"/>
          </a:p>
        </p:txBody>
      </p:sp>
      <p:sp>
        <p:nvSpPr>
          <p:cNvPr id="3" name="Slide Number Placeholder 2">
            <a:extLst>
              <a:ext uri="{FF2B5EF4-FFF2-40B4-BE49-F238E27FC236}">
                <a16:creationId xmlns:a16="http://schemas.microsoft.com/office/drawing/2014/main" id="{74B1C65B-9D06-4F27-927B-EA3ADF236646}"/>
              </a:ext>
            </a:extLst>
          </p:cNvPr>
          <p:cNvSpPr>
            <a:spLocks noGrp="1"/>
          </p:cNvSpPr>
          <p:nvPr>
            <p:ph type="sldNum" idx="12"/>
          </p:nvPr>
        </p:nvSpPr>
        <p:spPr>
          <a:prstGeom prst="rect">
            <a:avLst/>
          </a:prstGeom>
        </p:spPr>
        <p:txBody>
          <a:bodyPr/>
          <a:lstStyle/>
          <a:p>
            <a:fld id="{00000000-1234-1234-1234-123412341234}" type="slidenum">
              <a:rPr lang="en" smtClean="0"/>
              <a:pPr/>
              <a:t>12</a:t>
            </a:fld>
            <a:endParaRPr lang="en" dirty="0"/>
          </a:p>
        </p:txBody>
      </p:sp>
      <p:grpSp>
        <p:nvGrpSpPr>
          <p:cNvPr id="37" name="Group 36">
            <a:extLst>
              <a:ext uri="{FF2B5EF4-FFF2-40B4-BE49-F238E27FC236}">
                <a16:creationId xmlns:a16="http://schemas.microsoft.com/office/drawing/2014/main" id="{5DD50232-0032-3A9A-D7ED-6473828FCA2B}"/>
              </a:ext>
            </a:extLst>
          </p:cNvPr>
          <p:cNvGrpSpPr/>
          <p:nvPr/>
        </p:nvGrpSpPr>
        <p:grpSpPr>
          <a:xfrm>
            <a:off x="1445261" y="1085807"/>
            <a:ext cx="2448999" cy="3149944"/>
            <a:chOff x="643981" y="1085807"/>
            <a:chExt cx="1485339" cy="3149944"/>
          </a:xfrm>
        </p:grpSpPr>
        <p:sp>
          <p:nvSpPr>
            <p:cNvPr id="4" name="Trapezoid 3">
              <a:extLst>
                <a:ext uri="{FF2B5EF4-FFF2-40B4-BE49-F238E27FC236}">
                  <a16:creationId xmlns:a16="http://schemas.microsoft.com/office/drawing/2014/main" id="{AEBF5F41-BA21-47AF-A975-186B2CC22BFD}"/>
                </a:ext>
                <a:ext uri="{C183D7F6-B498-43B3-948B-1728B52AA6E4}">
                  <adec:decorative xmlns:adec="http://schemas.microsoft.com/office/drawing/2017/decorative" val="1"/>
                </a:ext>
              </a:extLst>
            </p:cNvPr>
            <p:cNvSpPr/>
            <p:nvPr/>
          </p:nvSpPr>
          <p:spPr>
            <a:xfrm rot="5400000">
              <a:off x="-188321" y="1918109"/>
              <a:ext cx="3149944" cy="1485339"/>
            </a:xfrm>
            <a:prstGeom prst="trapezoi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2AB0FD-CBC9-4BEB-845E-38BAA4F57102}"/>
                </a:ext>
              </a:extLst>
            </p:cNvPr>
            <p:cNvSpPr/>
            <p:nvPr/>
          </p:nvSpPr>
          <p:spPr>
            <a:xfrm>
              <a:off x="758336" y="2031014"/>
              <a:ext cx="1256629" cy="1604501"/>
            </a:xfrm>
            <a:prstGeom prst="rect">
              <a:avLst/>
            </a:prstGeom>
          </p:spPr>
          <p:txBody>
            <a:bodyPr wrap="square" lIns="0" tIns="0" rIns="0" bIns="0">
              <a:normAutofit/>
            </a:bodyPr>
            <a:lstStyle/>
            <a:p>
              <a:pPr algn="ctr"/>
              <a:r>
                <a:rPr lang="en-US" sz="2000" b="1" dirty="0">
                  <a:solidFill>
                    <a:schemeClr val="bg1"/>
                  </a:solidFill>
                  <a:latin typeface="Avenir LT Std 55 Roman" panose="020B0503020203020204" pitchFamily="34" charset="0"/>
                </a:rPr>
                <a:t>The Ecological Framework of a Child’s Development</a:t>
              </a:r>
            </a:p>
          </p:txBody>
        </p:sp>
      </p:grpSp>
      <p:grpSp>
        <p:nvGrpSpPr>
          <p:cNvPr id="2" name="Group 1">
            <a:extLst>
              <a:ext uri="{FF2B5EF4-FFF2-40B4-BE49-F238E27FC236}">
                <a16:creationId xmlns:a16="http://schemas.microsoft.com/office/drawing/2014/main" id="{6E50129E-B706-8D70-B6B9-4FE9E00CB475}"/>
              </a:ext>
            </a:extLst>
          </p:cNvPr>
          <p:cNvGrpSpPr/>
          <p:nvPr/>
        </p:nvGrpSpPr>
        <p:grpSpPr>
          <a:xfrm>
            <a:off x="5093203" y="1085807"/>
            <a:ext cx="2448998" cy="3149944"/>
            <a:chOff x="2218029" y="1085807"/>
            <a:chExt cx="1485339" cy="3149944"/>
          </a:xfrm>
        </p:grpSpPr>
        <p:sp>
          <p:nvSpPr>
            <p:cNvPr id="5" name="Trapezoid 4">
              <a:extLst>
                <a:ext uri="{FF2B5EF4-FFF2-40B4-BE49-F238E27FC236}">
                  <a16:creationId xmlns:a16="http://schemas.microsoft.com/office/drawing/2014/main" id="{073955D9-126F-441A-8E09-76093EA17321}"/>
                </a:ext>
                <a:ext uri="{C183D7F6-B498-43B3-948B-1728B52AA6E4}">
                  <adec:decorative xmlns:adec="http://schemas.microsoft.com/office/drawing/2017/decorative" val="1"/>
                </a:ext>
              </a:extLst>
            </p:cNvPr>
            <p:cNvSpPr/>
            <p:nvPr/>
          </p:nvSpPr>
          <p:spPr>
            <a:xfrm rot="5400000">
              <a:off x="1385727" y="1918109"/>
              <a:ext cx="3149944" cy="1485339"/>
            </a:xfrm>
            <a:prstGeom prst="trapezoi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F8D52F9-0269-47D1-BB9A-C57FC06BC23A}"/>
                </a:ext>
              </a:extLst>
            </p:cNvPr>
            <p:cNvSpPr/>
            <p:nvPr/>
          </p:nvSpPr>
          <p:spPr>
            <a:xfrm>
              <a:off x="2324323" y="2072987"/>
              <a:ext cx="1310416" cy="1604501"/>
            </a:xfrm>
            <a:prstGeom prst="rect">
              <a:avLst/>
            </a:prstGeom>
          </p:spPr>
          <p:txBody>
            <a:bodyPr wrap="square" lIns="0" tIns="0" rIns="0" bIns="0">
              <a:noAutofit/>
            </a:bodyPr>
            <a:lstStyle/>
            <a:p>
              <a:pPr algn="ctr"/>
              <a:r>
                <a:rPr lang="en-US" sz="2000" b="1" dirty="0">
                  <a:solidFill>
                    <a:schemeClr val="bg1"/>
                  </a:solidFill>
                  <a:latin typeface="Avenir LT Std 55 Roman" panose="020B0503020203020204" pitchFamily="34" charset="0"/>
                </a:rPr>
                <a:t>A Subjective Approach of Poverty and Well-Being</a:t>
              </a:r>
            </a:p>
          </p:txBody>
        </p:sp>
      </p:grpSp>
    </p:spTree>
    <p:extLst>
      <p:ext uri="{BB962C8B-B14F-4D97-AF65-F5344CB8AC3E}">
        <p14:creationId xmlns:p14="http://schemas.microsoft.com/office/powerpoint/2010/main" val="2931459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FDB999-219C-4FA7-B637-EF8FABB8BA73}"/>
              </a:ext>
            </a:extLst>
          </p:cNvPr>
          <p:cNvSpPr>
            <a:spLocks noGrp="1"/>
          </p:cNvSpPr>
          <p:nvPr>
            <p:ph type="title"/>
          </p:nvPr>
        </p:nvSpPr>
        <p:spPr/>
        <p:txBody>
          <a:bodyPr/>
          <a:lstStyle/>
          <a:p>
            <a:r>
              <a:rPr lang="en-ID" dirty="0"/>
              <a:t>Children’s Perspective on Poverty</a:t>
            </a:r>
          </a:p>
        </p:txBody>
      </p:sp>
      <p:sp>
        <p:nvSpPr>
          <p:cNvPr id="3" name="Slide Number Placeholder 2">
            <a:extLst>
              <a:ext uri="{FF2B5EF4-FFF2-40B4-BE49-F238E27FC236}">
                <a16:creationId xmlns:a16="http://schemas.microsoft.com/office/drawing/2014/main" id="{B2C5C6DC-CA92-47D7-889A-75313EB8041B}"/>
              </a:ext>
            </a:extLst>
          </p:cNvPr>
          <p:cNvSpPr>
            <a:spLocks noGrp="1"/>
          </p:cNvSpPr>
          <p:nvPr>
            <p:ph type="sldNum" idx="12"/>
          </p:nvPr>
        </p:nvSpPr>
        <p:spPr>
          <a:prstGeom prst="rect">
            <a:avLst/>
          </a:prstGeom>
        </p:spPr>
        <p:txBody>
          <a:bodyPr/>
          <a:lstStyle/>
          <a:p>
            <a:fld id="{00000000-1234-1234-1234-123412341234}" type="slidenum">
              <a:rPr lang="en" smtClean="0"/>
              <a:pPr/>
              <a:t>13</a:t>
            </a:fld>
            <a:endParaRPr lang="en" dirty="0"/>
          </a:p>
        </p:txBody>
      </p:sp>
      <p:grpSp>
        <p:nvGrpSpPr>
          <p:cNvPr id="16" name="Group 15">
            <a:extLst>
              <a:ext uri="{FF2B5EF4-FFF2-40B4-BE49-F238E27FC236}">
                <a16:creationId xmlns:a16="http://schemas.microsoft.com/office/drawing/2014/main" id="{044E8E2C-D45F-42D5-B9A0-8652D4C8440C}"/>
              </a:ext>
            </a:extLst>
          </p:cNvPr>
          <p:cNvGrpSpPr/>
          <p:nvPr/>
        </p:nvGrpSpPr>
        <p:grpSpPr>
          <a:xfrm>
            <a:off x="441562" y="1148999"/>
            <a:ext cx="7590075" cy="1556493"/>
            <a:chOff x="2426447" y="2239682"/>
            <a:chExt cx="6753413" cy="1189318"/>
          </a:xfrm>
          <a:solidFill>
            <a:schemeClr val="accent5"/>
          </a:solidFill>
        </p:grpSpPr>
        <p:sp>
          <p:nvSpPr>
            <p:cNvPr id="17" name="Freeform: Shape 16">
              <a:extLst>
                <a:ext uri="{FF2B5EF4-FFF2-40B4-BE49-F238E27FC236}">
                  <a16:creationId xmlns:a16="http://schemas.microsoft.com/office/drawing/2014/main" id="{0DFB2AA3-48DB-4DB3-9043-B37B51D9738B}"/>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180000"/>
              <a:r>
                <a:rPr lang="en-US" sz="2000" dirty="0"/>
                <a:t>Poverty affects both the material and nonmaterial aspects of a child’s life</a:t>
              </a:r>
            </a:p>
          </p:txBody>
        </p:sp>
        <p:sp>
          <p:nvSpPr>
            <p:cNvPr id="18" name="Oval 17">
              <a:extLst>
                <a:ext uri="{FF2B5EF4-FFF2-40B4-BE49-F238E27FC236}">
                  <a16:creationId xmlns:a16="http://schemas.microsoft.com/office/drawing/2014/main" id="{3AF02D87-3F39-4A1A-87E0-1908E914E395}"/>
                </a:ext>
              </a:extLst>
            </p:cNvPr>
            <p:cNvSpPr/>
            <p:nvPr/>
          </p:nvSpPr>
          <p:spPr>
            <a:xfrm>
              <a:off x="2426447" y="2239682"/>
              <a:ext cx="1189318" cy="11893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4400" dirty="0">
                <a:latin typeface="Segoe UI" panose="020B0502040204020203" pitchFamily="34" charset="0"/>
                <a:cs typeface="Segoe UI" panose="020B0502040204020203" pitchFamily="34" charset="0"/>
              </a:endParaRPr>
            </a:p>
          </p:txBody>
        </p:sp>
      </p:grpSp>
      <p:grpSp>
        <p:nvGrpSpPr>
          <p:cNvPr id="22" name="Group 21">
            <a:extLst>
              <a:ext uri="{FF2B5EF4-FFF2-40B4-BE49-F238E27FC236}">
                <a16:creationId xmlns:a16="http://schemas.microsoft.com/office/drawing/2014/main" id="{AC43A2A2-8233-4EE2-9390-76D4EAA89F2E}"/>
              </a:ext>
            </a:extLst>
          </p:cNvPr>
          <p:cNvGrpSpPr/>
          <p:nvPr/>
        </p:nvGrpSpPr>
        <p:grpSpPr>
          <a:xfrm>
            <a:off x="441562" y="3240207"/>
            <a:ext cx="7590075" cy="1475243"/>
            <a:chOff x="2426447" y="2239682"/>
            <a:chExt cx="6350277" cy="1189318"/>
          </a:xfrm>
          <a:solidFill>
            <a:schemeClr val="accent3"/>
          </a:solidFill>
        </p:grpSpPr>
        <p:sp>
          <p:nvSpPr>
            <p:cNvPr id="23" name="Freeform: Shape 22">
              <a:extLst>
                <a:ext uri="{FF2B5EF4-FFF2-40B4-BE49-F238E27FC236}">
                  <a16:creationId xmlns:a16="http://schemas.microsoft.com/office/drawing/2014/main" id="{96ECB81B-21C4-4961-A1C9-E2569FD2A61A}"/>
                </a:ext>
              </a:extLst>
            </p:cNvPr>
            <p:cNvSpPr/>
            <p:nvPr/>
          </p:nvSpPr>
          <p:spPr>
            <a:xfrm>
              <a:off x="3503858" y="2410011"/>
              <a:ext cx="5272866"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180000"/>
              <a:endParaRPr lang="en-US" sz="2000" dirty="0">
                <a:latin typeface="Segoe UI" panose="020B0502040204020203" pitchFamily="34" charset="0"/>
                <a:cs typeface="Segoe UI" panose="020B0502040204020203" pitchFamily="34" charset="0"/>
              </a:endParaRPr>
            </a:p>
          </p:txBody>
        </p:sp>
        <p:sp>
          <p:nvSpPr>
            <p:cNvPr id="24" name="Oval 23">
              <a:extLst>
                <a:ext uri="{FF2B5EF4-FFF2-40B4-BE49-F238E27FC236}">
                  <a16:creationId xmlns:a16="http://schemas.microsoft.com/office/drawing/2014/main" id="{19712487-AFB1-4A8F-A276-D49FBFA37E31}"/>
                </a:ext>
              </a:extLst>
            </p:cNvPr>
            <p:cNvSpPr/>
            <p:nvPr/>
          </p:nvSpPr>
          <p:spPr>
            <a:xfrm>
              <a:off x="2426447" y="2239682"/>
              <a:ext cx="1189318" cy="118931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4400" dirty="0">
                <a:latin typeface="Segoe UI" panose="020B0502040204020203" pitchFamily="34" charset="0"/>
                <a:cs typeface="Segoe UI" panose="020B0502040204020203" pitchFamily="34" charset="0"/>
              </a:endParaRPr>
            </a:p>
          </p:txBody>
        </p:sp>
      </p:grpSp>
      <p:sp>
        <p:nvSpPr>
          <p:cNvPr id="35" name="TextBox 34">
            <a:extLst>
              <a:ext uri="{FF2B5EF4-FFF2-40B4-BE49-F238E27FC236}">
                <a16:creationId xmlns:a16="http://schemas.microsoft.com/office/drawing/2014/main" id="{884329EE-131C-2AC7-08A9-8AD94D8BD8D1}"/>
              </a:ext>
            </a:extLst>
          </p:cNvPr>
          <p:cNvSpPr txBox="1"/>
          <p:nvPr/>
        </p:nvSpPr>
        <p:spPr>
          <a:xfrm>
            <a:off x="2049399" y="3793162"/>
            <a:ext cx="5262931" cy="400110"/>
          </a:xfrm>
          <a:prstGeom prst="rect">
            <a:avLst/>
          </a:prstGeom>
          <a:noFill/>
        </p:spPr>
        <p:txBody>
          <a:bodyPr wrap="square">
            <a:spAutoFit/>
          </a:bodyPr>
          <a:lstStyle/>
          <a:p>
            <a:r>
              <a:rPr lang="en-US" sz="2000" dirty="0">
                <a:solidFill>
                  <a:schemeClr val="bg1"/>
                </a:solidFill>
              </a:rPr>
              <a:t>Children do not perceive themselves as poor</a:t>
            </a:r>
          </a:p>
        </p:txBody>
      </p:sp>
      <p:pic>
        <p:nvPicPr>
          <p:cNvPr id="11" name="Graphic 10" descr="Money with solid fill">
            <a:extLst>
              <a:ext uri="{FF2B5EF4-FFF2-40B4-BE49-F238E27FC236}">
                <a16:creationId xmlns:a16="http://schemas.microsoft.com/office/drawing/2014/main" id="{34B3011A-4420-057F-E91F-5A41EEC8FC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7300" y="1360083"/>
            <a:ext cx="825181" cy="825181"/>
          </a:xfrm>
          <a:prstGeom prst="rect">
            <a:avLst/>
          </a:prstGeom>
        </p:spPr>
      </p:pic>
      <p:pic>
        <p:nvPicPr>
          <p:cNvPr id="13" name="Graphic 12" descr="Children outline">
            <a:extLst>
              <a:ext uri="{FF2B5EF4-FFF2-40B4-BE49-F238E27FC236}">
                <a16:creationId xmlns:a16="http://schemas.microsoft.com/office/drawing/2014/main" id="{DEB70424-1EFB-BD88-C189-828666D6790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3687" y="3536578"/>
            <a:ext cx="999604" cy="882499"/>
          </a:xfrm>
          <a:prstGeom prst="rect">
            <a:avLst/>
          </a:prstGeom>
        </p:spPr>
      </p:pic>
    </p:spTree>
    <p:extLst>
      <p:ext uri="{BB962C8B-B14F-4D97-AF65-F5344CB8AC3E}">
        <p14:creationId xmlns:p14="http://schemas.microsoft.com/office/powerpoint/2010/main" val="26356893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FDB999-219C-4FA7-B637-EF8FABB8BA73}"/>
              </a:ext>
            </a:extLst>
          </p:cNvPr>
          <p:cNvSpPr>
            <a:spLocks noGrp="1"/>
          </p:cNvSpPr>
          <p:nvPr>
            <p:ph type="title"/>
          </p:nvPr>
        </p:nvSpPr>
        <p:spPr/>
        <p:txBody>
          <a:bodyPr/>
          <a:lstStyle/>
          <a:p>
            <a:r>
              <a:rPr lang="en-ID" sz="2200" dirty="0"/>
              <a:t>Children’s Perspective on Housing and Living Environment</a:t>
            </a:r>
          </a:p>
        </p:txBody>
      </p:sp>
      <p:sp>
        <p:nvSpPr>
          <p:cNvPr id="3" name="Slide Number Placeholder 2">
            <a:extLst>
              <a:ext uri="{FF2B5EF4-FFF2-40B4-BE49-F238E27FC236}">
                <a16:creationId xmlns:a16="http://schemas.microsoft.com/office/drawing/2014/main" id="{B2C5C6DC-CA92-47D7-889A-75313EB8041B}"/>
              </a:ext>
            </a:extLst>
          </p:cNvPr>
          <p:cNvSpPr>
            <a:spLocks noGrp="1"/>
          </p:cNvSpPr>
          <p:nvPr>
            <p:ph type="sldNum" idx="12"/>
          </p:nvPr>
        </p:nvSpPr>
        <p:spPr>
          <a:prstGeom prst="rect">
            <a:avLst/>
          </a:prstGeom>
        </p:spPr>
        <p:txBody>
          <a:bodyPr/>
          <a:lstStyle/>
          <a:p>
            <a:fld id="{00000000-1234-1234-1234-123412341234}" type="slidenum">
              <a:rPr lang="en" smtClean="0"/>
              <a:pPr/>
              <a:t>14</a:t>
            </a:fld>
            <a:endParaRPr lang="en" dirty="0"/>
          </a:p>
        </p:txBody>
      </p:sp>
      <p:grpSp>
        <p:nvGrpSpPr>
          <p:cNvPr id="16" name="Group 15">
            <a:extLst>
              <a:ext uri="{FF2B5EF4-FFF2-40B4-BE49-F238E27FC236}">
                <a16:creationId xmlns:a16="http://schemas.microsoft.com/office/drawing/2014/main" id="{044E8E2C-D45F-42D5-B9A0-8652D4C8440C}"/>
              </a:ext>
            </a:extLst>
          </p:cNvPr>
          <p:cNvGrpSpPr/>
          <p:nvPr/>
        </p:nvGrpSpPr>
        <p:grpSpPr>
          <a:xfrm>
            <a:off x="441562" y="888824"/>
            <a:ext cx="4750483" cy="883236"/>
            <a:chOff x="2426447" y="2239682"/>
            <a:chExt cx="6753413" cy="1189318"/>
          </a:xfrm>
          <a:solidFill>
            <a:schemeClr val="accent5"/>
          </a:solidFill>
        </p:grpSpPr>
        <p:sp>
          <p:nvSpPr>
            <p:cNvPr id="17" name="Freeform: Shape 16">
              <a:extLst>
                <a:ext uri="{FF2B5EF4-FFF2-40B4-BE49-F238E27FC236}">
                  <a16:creationId xmlns:a16="http://schemas.microsoft.com/office/drawing/2014/main" id="{0DFB2AA3-48DB-4DB3-9043-B37B51D9738B}"/>
                </a:ext>
              </a:extLst>
            </p:cNvPr>
            <p:cNvSpPr/>
            <p:nvPr/>
          </p:nvSpPr>
          <p:spPr>
            <a:xfrm>
              <a:off x="3503858" y="2410011"/>
              <a:ext cx="5676002" cy="848659"/>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n-US" sz="2000" dirty="0">
                  <a:latin typeface="Avenir Next LT Pro Demi" panose="020B0704020202020204" pitchFamily="34" charset="0"/>
                </a:rPr>
                <a:t>  Unclean environment</a:t>
              </a:r>
            </a:p>
          </p:txBody>
        </p:sp>
        <p:sp>
          <p:nvSpPr>
            <p:cNvPr id="18" name="Oval 17">
              <a:extLst>
                <a:ext uri="{FF2B5EF4-FFF2-40B4-BE49-F238E27FC236}">
                  <a16:creationId xmlns:a16="http://schemas.microsoft.com/office/drawing/2014/main" id="{3AF02D87-3F39-4A1A-87E0-1908E914E395}"/>
                </a:ext>
              </a:extLst>
            </p:cNvPr>
            <p:cNvSpPr/>
            <p:nvPr/>
          </p:nvSpPr>
          <p:spPr>
            <a:xfrm>
              <a:off x="2426447" y="2239682"/>
              <a:ext cx="1189318" cy="11893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1</a:t>
              </a:r>
              <a:endParaRPr lang="id-ID" sz="4400" dirty="0">
                <a:latin typeface="Segoe UI" panose="020B0502040204020203" pitchFamily="34" charset="0"/>
                <a:cs typeface="Segoe UI" panose="020B0502040204020203" pitchFamily="34" charset="0"/>
              </a:endParaRPr>
            </a:p>
          </p:txBody>
        </p:sp>
      </p:grpSp>
      <p:grpSp>
        <p:nvGrpSpPr>
          <p:cNvPr id="19" name="Group 18">
            <a:extLst>
              <a:ext uri="{FF2B5EF4-FFF2-40B4-BE49-F238E27FC236}">
                <a16:creationId xmlns:a16="http://schemas.microsoft.com/office/drawing/2014/main" id="{42808B33-FE92-41D3-84D0-504912840F68}"/>
              </a:ext>
            </a:extLst>
          </p:cNvPr>
          <p:cNvGrpSpPr/>
          <p:nvPr/>
        </p:nvGrpSpPr>
        <p:grpSpPr>
          <a:xfrm>
            <a:off x="1611693" y="1874602"/>
            <a:ext cx="4750483" cy="883236"/>
            <a:chOff x="2426447" y="2239682"/>
            <a:chExt cx="6753413" cy="1189318"/>
          </a:xfrm>
          <a:solidFill>
            <a:schemeClr val="accent2"/>
          </a:solidFill>
        </p:grpSpPr>
        <p:sp>
          <p:nvSpPr>
            <p:cNvPr id="20" name="Freeform: Shape 19">
              <a:extLst>
                <a:ext uri="{FF2B5EF4-FFF2-40B4-BE49-F238E27FC236}">
                  <a16:creationId xmlns:a16="http://schemas.microsoft.com/office/drawing/2014/main" id="{BCBA7325-16E5-407F-AF39-B67E4EDD1E8B}"/>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180000"/>
              <a:r>
                <a:rPr lang="en-US" sz="2000" dirty="0">
                  <a:latin typeface="Avenir Next LT Pro Demi" panose="020B0704020202020204" pitchFamily="34" charset="0"/>
                </a:rPr>
                <a:t> Poor housing</a:t>
              </a:r>
              <a:endParaRPr lang="en-US" sz="2000" dirty="0">
                <a:latin typeface="Segoe UI" panose="020B0502040204020203" pitchFamily="34" charset="0"/>
                <a:cs typeface="Segoe UI" panose="020B0502040204020203" pitchFamily="34" charset="0"/>
              </a:endParaRPr>
            </a:p>
          </p:txBody>
        </p:sp>
        <p:sp>
          <p:nvSpPr>
            <p:cNvPr id="21" name="Oval 20">
              <a:extLst>
                <a:ext uri="{FF2B5EF4-FFF2-40B4-BE49-F238E27FC236}">
                  <a16:creationId xmlns:a16="http://schemas.microsoft.com/office/drawing/2014/main" id="{8F2B8741-984C-4CAF-9173-565D7C6F6083}"/>
                </a:ext>
              </a:extLst>
            </p:cNvPr>
            <p:cNvSpPr/>
            <p:nvPr/>
          </p:nvSpPr>
          <p:spPr>
            <a:xfrm>
              <a:off x="2426447" y="2239682"/>
              <a:ext cx="1189318" cy="118931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2</a:t>
              </a:r>
              <a:endParaRPr lang="id-ID" sz="4400" dirty="0">
                <a:latin typeface="Segoe UI" panose="020B0502040204020203" pitchFamily="34" charset="0"/>
                <a:cs typeface="Segoe UI" panose="020B0502040204020203" pitchFamily="34" charset="0"/>
              </a:endParaRPr>
            </a:p>
          </p:txBody>
        </p:sp>
      </p:grpSp>
      <p:grpSp>
        <p:nvGrpSpPr>
          <p:cNvPr id="22" name="Group 21">
            <a:extLst>
              <a:ext uri="{FF2B5EF4-FFF2-40B4-BE49-F238E27FC236}">
                <a16:creationId xmlns:a16="http://schemas.microsoft.com/office/drawing/2014/main" id="{AC43A2A2-8233-4EE2-9390-76D4EAA89F2E}"/>
              </a:ext>
            </a:extLst>
          </p:cNvPr>
          <p:cNvGrpSpPr/>
          <p:nvPr/>
        </p:nvGrpSpPr>
        <p:grpSpPr>
          <a:xfrm>
            <a:off x="2781824" y="2860380"/>
            <a:ext cx="4750483" cy="883236"/>
            <a:chOff x="2426447" y="2239682"/>
            <a:chExt cx="6753413" cy="1189318"/>
          </a:xfrm>
          <a:solidFill>
            <a:schemeClr val="accent3"/>
          </a:solidFill>
        </p:grpSpPr>
        <p:sp>
          <p:nvSpPr>
            <p:cNvPr id="23" name="Freeform: Shape 22">
              <a:extLst>
                <a:ext uri="{FF2B5EF4-FFF2-40B4-BE49-F238E27FC236}">
                  <a16:creationId xmlns:a16="http://schemas.microsoft.com/office/drawing/2014/main" id="{96ECB81B-21C4-4961-A1C9-E2569FD2A61A}"/>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180000"/>
              <a:r>
                <a:rPr lang="en-US" sz="2000" dirty="0">
                  <a:latin typeface="Avenir Next LT Pro Demi" panose="020B0704020202020204" pitchFamily="34" charset="0"/>
                </a:rPr>
                <a:t>Lack of water supply and public toilet</a:t>
              </a:r>
              <a:endParaRPr lang="en-US" sz="2000" dirty="0">
                <a:latin typeface="Segoe UI" panose="020B0502040204020203" pitchFamily="34" charset="0"/>
                <a:cs typeface="Segoe UI" panose="020B0502040204020203" pitchFamily="34" charset="0"/>
              </a:endParaRPr>
            </a:p>
          </p:txBody>
        </p:sp>
        <p:sp>
          <p:nvSpPr>
            <p:cNvPr id="24" name="Oval 23">
              <a:extLst>
                <a:ext uri="{FF2B5EF4-FFF2-40B4-BE49-F238E27FC236}">
                  <a16:creationId xmlns:a16="http://schemas.microsoft.com/office/drawing/2014/main" id="{19712487-AFB1-4A8F-A276-D49FBFA37E31}"/>
                </a:ext>
              </a:extLst>
            </p:cNvPr>
            <p:cNvSpPr/>
            <p:nvPr/>
          </p:nvSpPr>
          <p:spPr>
            <a:xfrm>
              <a:off x="2426447" y="2239682"/>
              <a:ext cx="1189318" cy="118931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3</a:t>
              </a:r>
              <a:endParaRPr lang="id-ID" sz="4400" dirty="0">
                <a:latin typeface="Segoe UI" panose="020B0502040204020203" pitchFamily="34" charset="0"/>
                <a:cs typeface="Segoe UI" panose="020B0502040204020203" pitchFamily="34" charset="0"/>
              </a:endParaRPr>
            </a:p>
          </p:txBody>
        </p:sp>
      </p:grpSp>
      <p:grpSp>
        <p:nvGrpSpPr>
          <p:cNvPr id="25" name="Group 24">
            <a:extLst>
              <a:ext uri="{FF2B5EF4-FFF2-40B4-BE49-F238E27FC236}">
                <a16:creationId xmlns:a16="http://schemas.microsoft.com/office/drawing/2014/main" id="{32013DB1-7666-45CC-926F-5093B9FC00F9}"/>
              </a:ext>
            </a:extLst>
          </p:cNvPr>
          <p:cNvGrpSpPr/>
          <p:nvPr/>
        </p:nvGrpSpPr>
        <p:grpSpPr>
          <a:xfrm>
            <a:off x="3951955" y="3846158"/>
            <a:ext cx="4739559" cy="883236"/>
            <a:chOff x="2426447" y="2239682"/>
            <a:chExt cx="6737882" cy="1189318"/>
          </a:xfrm>
          <a:solidFill>
            <a:schemeClr val="accent1"/>
          </a:solidFill>
        </p:grpSpPr>
        <p:sp>
          <p:nvSpPr>
            <p:cNvPr id="26" name="Freeform: Shape 25">
              <a:extLst>
                <a:ext uri="{FF2B5EF4-FFF2-40B4-BE49-F238E27FC236}">
                  <a16:creationId xmlns:a16="http://schemas.microsoft.com/office/drawing/2014/main" id="{D985EF36-BD33-4726-BC78-233B75B30D9F}"/>
                </a:ext>
              </a:extLst>
            </p:cNvPr>
            <p:cNvSpPr/>
            <p:nvPr/>
          </p:nvSpPr>
          <p:spPr>
            <a:xfrm>
              <a:off x="3503859" y="2410011"/>
              <a:ext cx="5660470" cy="848659"/>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r>
                <a:rPr lang="en-US" sz="2000" dirty="0">
                  <a:latin typeface="Avenir Next LT Pro Demi" panose="020B0704020202020204" pitchFamily="34" charset="0"/>
                </a:rPr>
                <a:t>  Lack of playground</a:t>
              </a:r>
            </a:p>
          </p:txBody>
        </p:sp>
        <p:sp>
          <p:nvSpPr>
            <p:cNvPr id="27" name="Oval 26">
              <a:extLst>
                <a:ext uri="{FF2B5EF4-FFF2-40B4-BE49-F238E27FC236}">
                  <a16:creationId xmlns:a16="http://schemas.microsoft.com/office/drawing/2014/main" id="{16A74870-360B-4386-8045-AFDC64CE3CFA}"/>
                </a:ext>
              </a:extLst>
            </p:cNvPr>
            <p:cNvSpPr/>
            <p:nvPr/>
          </p:nvSpPr>
          <p:spPr>
            <a:xfrm>
              <a:off x="2426447" y="2239682"/>
              <a:ext cx="1189318" cy="11893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4</a:t>
              </a:r>
              <a:endParaRPr lang="id-ID" sz="440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62364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C07D-358E-4A2A-BD75-A6B33197513D}"/>
              </a:ext>
            </a:extLst>
          </p:cNvPr>
          <p:cNvSpPr>
            <a:spLocks noGrp="1"/>
          </p:cNvSpPr>
          <p:nvPr>
            <p:ph type="title"/>
          </p:nvPr>
        </p:nvSpPr>
        <p:spPr>
          <a:xfrm>
            <a:off x="643979" y="219740"/>
            <a:ext cx="7957855" cy="518791"/>
          </a:xfrm>
        </p:spPr>
        <p:txBody>
          <a:bodyPr/>
          <a:lstStyle/>
          <a:p>
            <a:r>
              <a:rPr lang="en-ID" sz="2400" dirty="0"/>
              <a:t>Children’s Perspective on Education Deprivation</a:t>
            </a:r>
            <a:endParaRPr lang="en-ID" dirty="0"/>
          </a:p>
        </p:txBody>
      </p:sp>
      <p:sp>
        <p:nvSpPr>
          <p:cNvPr id="3" name="Slide Number Placeholder 2">
            <a:extLst>
              <a:ext uri="{FF2B5EF4-FFF2-40B4-BE49-F238E27FC236}">
                <a16:creationId xmlns:a16="http://schemas.microsoft.com/office/drawing/2014/main" id="{22F6E032-E02B-42B9-AC97-F32A517DB476}"/>
              </a:ext>
            </a:extLst>
          </p:cNvPr>
          <p:cNvSpPr>
            <a:spLocks noGrp="1"/>
          </p:cNvSpPr>
          <p:nvPr>
            <p:ph type="sldNum" idx="12"/>
          </p:nvPr>
        </p:nvSpPr>
        <p:spPr>
          <a:xfrm>
            <a:off x="7101193" y="4752131"/>
            <a:ext cx="548700" cy="315300"/>
          </a:xfrm>
          <a:prstGeom prst="rect">
            <a:avLst/>
          </a:prstGeom>
        </p:spPr>
        <p:txBody>
          <a:bodyPr/>
          <a:lstStyle/>
          <a:p>
            <a:fld id="{00000000-1234-1234-1234-123412341234}" type="slidenum">
              <a:rPr lang="en" smtClean="0"/>
              <a:pPr/>
              <a:t>15</a:t>
            </a:fld>
            <a:endParaRPr lang="en" dirty="0"/>
          </a:p>
        </p:txBody>
      </p:sp>
      <p:sp>
        <p:nvSpPr>
          <p:cNvPr id="4" name="Oval 3">
            <a:extLst>
              <a:ext uri="{FF2B5EF4-FFF2-40B4-BE49-F238E27FC236}">
                <a16:creationId xmlns:a16="http://schemas.microsoft.com/office/drawing/2014/main" id="{CAD03F4B-EB4C-4ADC-9FC2-1C06F2792FD0}"/>
              </a:ext>
              <a:ext uri="{C183D7F6-B498-43B3-948B-1728B52AA6E4}">
                <adec:decorative xmlns:adec="http://schemas.microsoft.com/office/drawing/2017/decorative" val="1"/>
              </a:ext>
            </a:extLst>
          </p:cNvPr>
          <p:cNvSpPr/>
          <p:nvPr/>
        </p:nvSpPr>
        <p:spPr>
          <a:xfrm>
            <a:off x="3097954" y="1256807"/>
            <a:ext cx="2975233" cy="297523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5CFDBEF-6652-4392-BF97-8C0D58B4DFD9}"/>
              </a:ext>
              <a:ext uri="{C183D7F6-B498-43B3-948B-1728B52AA6E4}">
                <adec:decorative xmlns:adec="http://schemas.microsoft.com/office/drawing/2017/decorative" val="1"/>
              </a:ext>
            </a:extLst>
          </p:cNvPr>
          <p:cNvSpPr/>
          <p:nvPr/>
        </p:nvSpPr>
        <p:spPr>
          <a:xfrm>
            <a:off x="3741640" y="1900493"/>
            <a:ext cx="1687862" cy="16878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sz="2000" b="1" dirty="0">
                <a:solidFill>
                  <a:schemeClr val="accent3">
                    <a:lumMod val="50000"/>
                  </a:schemeClr>
                </a:solidFill>
                <a:latin typeface="Avenir Next LT Pro Demi" panose="020B0704020202020204" pitchFamily="34" charset="0"/>
              </a:rPr>
              <a:t>Parents</a:t>
            </a:r>
          </a:p>
        </p:txBody>
      </p:sp>
      <p:grpSp>
        <p:nvGrpSpPr>
          <p:cNvPr id="32" name="Group 31">
            <a:extLst>
              <a:ext uri="{FF2B5EF4-FFF2-40B4-BE49-F238E27FC236}">
                <a16:creationId xmlns:a16="http://schemas.microsoft.com/office/drawing/2014/main" id="{3D07DCED-ACB5-EBE4-46E0-2CFB251D76F9}"/>
              </a:ext>
            </a:extLst>
          </p:cNvPr>
          <p:cNvGrpSpPr/>
          <p:nvPr/>
        </p:nvGrpSpPr>
        <p:grpSpPr>
          <a:xfrm>
            <a:off x="946761" y="1385315"/>
            <a:ext cx="2827661" cy="704535"/>
            <a:chOff x="1205705" y="1102095"/>
            <a:chExt cx="2827661" cy="704535"/>
          </a:xfrm>
        </p:grpSpPr>
        <p:sp>
          <p:nvSpPr>
            <p:cNvPr id="12" name="Rectangle: Rounded Corners 11">
              <a:extLst>
                <a:ext uri="{FF2B5EF4-FFF2-40B4-BE49-F238E27FC236}">
                  <a16:creationId xmlns:a16="http://schemas.microsoft.com/office/drawing/2014/main" id="{7409387C-5AD7-40B1-A183-E494E9AEF3D0}"/>
                </a:ext>
                <a:ext uri="{C183D7F6-B498-43B3-948B-1728B52AA6E4}">
                  <adec:decorative xmlns:adec="http://schemas.microsoft.com/office/drawing/2017/decorative" val="1"/>
                </a:ext>
              </a:extLst>
            </p:cNvPr>
            <p:cNvSpPr/>
            <p:nvPr/>
          </p:nvSpPr>
          <p:spPr>
            <a:xfrm>
              <a:off x="1205705" y="1176613"/>
              <a:ext cx="2744355" cy="5555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Avenir Next LT Pro Demi" panose="020B0704020202020204" pitchFamily="34" charset="0"/>
                </a:rPr>
                <a:t>    Financial barrier   </a:t>
              </a:r>
            </a:p>
          </p:txBody>
        </p:sp>
        <p:sp>
          <p:nvSpPr>
            <p:cNvPr id="13" name="Oval 12">
              <a:extLst>
                <a:ext uri="{FF2B5EF4-FFF2-40B4-BE49-F238E27FC236}">
                  <a16:creationId xmlns:a16="http://schemas.microsoft.com/office/drawing/2014/main" id="{1E6CAB10-03DB-4179-85CA-777ACFDC6436}"/>
                </a:ext>
                <a:ext uri="{C183D7F6-B498-43B3-948B-1728B52AA6E4}">
                  <adec:decorative xmlns:adec="http://schemas.microsoft.com/office/drawing/2017/decorative" val="1"/>
                </a:ext>
              </a:extLst>
            </p:cNvPr>
            <p:cNvSpPr/>
            <p:nvPr/>
          </p:nvSpPr>
          <p:spPr>
            <a:xfrm>
              <a:off x="3328831" y="1102095"/>
              <a:ext cx="704535" cy="70453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descr="Icons of bar chart and line graph.">
              <a:extLst>
                <a:ext uri="{FF2B5EF4-FFF2-40B4-BE49-F238E27FC236}">
                  <a16:creationId xmlns:a16="http://schemas.microsoft.com/office/drawing/2014/main" id="{2677A94B-82E7-4CC7-B66C-31C2C426A52C}"/>
                </a:ext>
              </a:extLst>
            </p:cNvPr>
            <p:cNvGrpSpPr/>
            <p:nvPr/>
          </p:nvGrpSpPr>
          <p:grpSpPr>
            <a:xfrm>
              <a:off x="3550778" y="1324042"/>
              <a:ext cx="260643" cy="260643"/>
              <a:chOff x="4319588" y="2492375"/>
              <a:chExt cx="287338" cy="287338"/>
            </a:xfrm>
            <a:solidFill>
              <a:schemeClr val="bg1"/>
            </a:solidFill>
          </p:grpSpPr>
          <p:sp>
            <p:nvSpPr>
              <p:cNvPr id="19" name="Freeform 372">
                <a:extLst>
                  <a:ext uri="{FF2B5EF4-FFF2-40B4-BE49-F238E27FC236}">
                    <a16:creationId xmlns:a16="http://schemas.microsoft.com/office/drawing/2014/main" id="{E56C19CA-633A-4052-9153-F3127448DB51}"/>
                  </a:ext>
                </a:extLst>
              </p:cNvPr>
              <p:cNvSpPr>
                <a:spLocks/>
              </p:cNvSpPr>
              <p:nvPr/>
            </p:nvSpPr>
            <p:spPr bwMode="auto">
              <a:xfrm>
                <a:off x="4319588" y="2587625"/>
                <a:ext cx="287338" cy="192088"/>
              </a:xfrm>
              <a:custGeom>
                <a:avLst/>
                <a:gdLst>
                  <a:gd name="T0" fmla="*/ 843 w 904"/>
                  <a:gd name="T1" fmla="*/ 572 h 602"/>
                  <a:gd name="T2" fmla="*/ 843 w 904"/>
                  <a:gd name="T3" fmla="*/ 12 h 602"/>
                  <a:gd name="T4" fmla="*/ 841 w 904"/>
                  <a:gd name="T5" fmla="*/ 7 h 602"/>
                  <a:gd name="T6" fmla="*/ 836 w 904"/>
                  <a:gd name="T7" fmla="*/ 3 h 602"/>
                  <a:gd name="T8" fmla="*/ 831 w 904"/>
                  <a:gd name="T9" fmla="*/ 1 h 602"/>
                  <a:gd name="T10" fmla="*/ 708 w 904"/>
                  <a:gd name="T11" fmla="*/ 0 h 602"/>
                  <a:gd name="T12" fmla="*/ 702 w 904"/>
                  <a:gd name="T13" fmla="*/ 2 h 602"/>
                  <a:gd name="T14" fmla="*/ 697 w 904"/>
                  <a:gd name="T15" fmla="*/ 5 h 602"/>
                  <a:gd name="T16" fmla="*/ 694 w 904"/>
                  <a:gd name="T17" fmla="*/ 9 h 602"/>
                  <a:gd name="T18" fmla="*/ 693 w 904"/>
                  <a:gd name="T19" fmla="*/ 16 h 602"/>
                  <a:gd name="T20" fmla="*/ 632 w 904"/>
                  <a:gd name="T21" fmla="*/ 572 h 602"/>
                  <a:gd name="T22" fmla="*/ 632 w 904"/>
                  <a:gd name="T23" fmla="*/ 283 h 602"/>
                  <a:gd name="T24" fmla="*/ 630 w 904"/>
                  <a:gd name="T25" fmla="*/ 277 h 602"/>
                  <a:gd name="T26" fmla="*/ 626 w 904"/>
                  <a:gd name="T27" fmla="*/ 274 h 602"/>
                  <a:gd name="T28" fmla="*/ 621 w 904"/>
                  <a:gd name="T29" fmla="*/ 271 h 602"/>
                  <a:gd name="T30" fmla="*/ 497 w 904"/>
                  <a:gd name="T31" fmla="*/ 271 h 602"/>
                  <a:gd name="T32" fmla="*/ 491 w 904"/>
                  <a:gd name="T33" fmla="*/ 272 h 602"/>
                  <a:gd name="T34" fmla="*/ 487 w 904"/>
                  <a:gd name="T35" fmla="*/ 275 h 602"/>
                  <a:gd name="T36" fmla="*/ 483 w 904"/>
                  <a:gd name="T37" fmla="*/ 281 h 602"/>
                  <a:gd name="T38" fmla="*/ 482 w 904"/>
                  <a:gd name="T39" fmla="*/ 286 h 602"/>
                  <a:gd name="T40" fmla="*/ 421 w 904"/>
                  <a:gd name="T41" fmla="*/ 572 h 602"/>
                  <a:gd name="T42" fmla="*/ 421 w 904"/>
                  <a:gd name="T43" fmla="*/ 193 h 602"/>
                  <a:gd name="T44" fmla="*/ 419 w 904"/>
                  <a:gd name="T45" fmla="*/ 187 h 602"/>
                  <a:gd name="T46" fmla="*/ 415 w 904"/>
                  <a:gd name="T47" fmla="*/ 183 h 602"/>
                  <a:gd name="T48" fmla="*/ 409 w 904"/>
                  <a:gd name="T49" fmla="*/ 181 h 602"/>
                  <a:gd name="T50" fmla="*/ 286 w 904"/>
                  <a:gd name="T51" fmla="*/ 181 h 602"/>
                  <a:gd name="T52" fmla="*/ 281 w 904"/>
                  <a:gd name="T53" fmla="*/ 182 h 602"/>
                  <a:gd name="T54" fmla="*/ 275 w 904"/>
                  <a:gd name="T55" fmla="*/ 185 h 602"/>
                  <a:gd name="T56" fmla="*/ 272 w 904"/>
                  <a:gd name="T57" fmla="*/ 190 h 602"/>
                  <a:gd name="T58" fmla="*/ 271 w 904"/>
                  <a:gd name="T59" fmla="*/ 196 h 602"/>
                  <a:gd name="T60" fmla="*/ 211 w 904"/>
                  <a:gd name="T61" fmla="*/ 572 h 602"/>
                  <a:gd name="T62" fmla="*/ 211 w 904"/>
                  <a:gd name="T63" fmla="*/ 404 h 602"/>
                  <a:gd name="T64" fmla="*/ 209 w 904"/>
                  <a:gd name="T65" fmla="*/ 399 h 602"/>
                  <a:gd name="T66" fmla="*/ 205 w 904"/>
                  <a:gd name="T67" fmla="*/ 394 h 602"/>
                  <a:gd name="T68" fmla="*/ 199 w 904"/>
                  <a:gd name="T69" fmla="*/ 392 h 602"/>
                  <a:gd name="T70" fmla="*/ 76 w 904"/>
                  <a:gd name="T71" fmla="*/ 391 h 602"/>
                  <a:gd name="T72" fmla="*/ 69 w 904"/>
                  <a:gd name="T73" fmla="*/ 392 h 602"/>
                  <a:gd name="T74" fmla="*/ 65 w 904"/>
                  <a:gd name="T75" fmla="*/ 396 h 602"/>
                  <a:gd name="T76" fmla="*/ 62 w 904"/>
                  <a:gd name="T77" fmla="*/ 401 h 602"/>
                  <a:gd name="T78" fmla="*/ 61 w 904"/>
                  <a:gd name="T79" fmla="*/ 406 h 602"/>
                  <a:gd name="T80" fmla="*/ 15 w 904"/>
                  <a:gd name="T81" fmla="*/ 572 h 602"/>
                  <a:gd name="T82" fmla="*/ 9 w 904"/>
                  <a:gd name="T83" fmla="*/ 573 h 602"/>
                  <a:gd name="T84" fmla="*/ 5 w 904"/>
                  <a:gd name="T85" fmla="*/ 577 h 602"/>
                  <a:gd name="T86" fmla="*/ 2 w 904"/>
                  <a:gd name="T87" fmla="*/ 581 h 602"/>
                  <a:gd name="T88" fmla="*/ 0 w 904"/>
                  <a:gd name="T89" fmla="*/ 587 h 602"/>
                  <a:gd name="T90" fmla="*/ 2 w 904"/>
                  <a:gd name="T91" fmla="*/ 593 h 602"/>
                  <a:gd name="T92" fmla="*/ 5 w 904"/>
                  <a:gd name="T93" fmla="*/ 598 h 602"/>
                  <a:gd name="T94" fmla="*/ 9 w 904"/>
                  <a:gd name="T95" fmla="*/ 601 h 602"/>
                  <a:gd name="T96" fmla="*/ 15 w 904"/>
                  <a:gd name="T97" fmla="*/ 602 h 602"/>
                  <a:gd name="T98" fmla="*/ 196 w 904"/>
                  <a:gd name="T99" fmla="*/ 602 h 602"/>
                  <a:gd name="T100" fmla="*/ 406 w 904"/>
                  <a:gd name="T101" fmla="*/ 602 h 602"/>
                  <a:gd name="T102" fmla="*/ 617 w 904"/>
                  <a:gd name="T103" fmla="*/ 602 h 602"/>
                  <a:gd name="T104" fmla="*/ 828 w 904"/>
                  <a:gd name="T105" fmla="*/ 602 h 602"/>
                  <a:gd name="T106" fmla="*/ 891 w 904"/>
                  <a:gd name="T107" fmla="*/ 602 h 602"/>
                  <a:gd name="T108" fmla="*/ 896 w 904"/>
                  <a:gd name="T109" fmla="*/ 600 h 602"/>
                  <a:gd name="T110" fmla="*/ 901 w 904"/>
                  <a:gd name="T111" fmla="*/ 596 h 602"/>
                  <a:gd name="T112" fmla="*/ 903 w 904"/>
                  <a:gd name="T113" fmla="*/ 591 h 602"/>
                  <a:gd name="T114" fmla="*/ 903 w 904"/>
                  <a:gd name="T115" fmla="*/ 584 h 602"/>
                  <a:gd name="T116" fmla="*/ 901 w 904"/>
                  <a:gd name="T117" fmla="*/ 579 h 602"/>
                  <a:gd name="T118" fmla="*/ 896 w 904"/>
                  <a:gd name="T119" fmla="*/ 575 h 602"/>
                  <a:gd name="T120" fmla="*/ 891 w 904"/>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4" h="602">
                    <a:moveTo>
                      <a:pt x="889" y="572"/>
                    </a:moveTo>
                    <a:lnTo>
                      <a:pt x="843" y="572"/>
                    </a:lnTo>
                    <a:lnTo>
                      <a:pt x="843" y="16"/>
                    </a:lnTo>
                    <a:lnTo>
                      <a:pt x="843" y="12"/>
                    </a:lnTo>
                    <a:lnTo>
                      <a:pt x="842" y="9"/>
                    </a:lnTo>
                    <a:lnTo>
                      <a:pt x="841" y="7"/>
                    </a:lnTo>
                    <a:lnTo>
                      <a:pt x="838" y="5"/>
                    </a:lnTo>
                    <a:lnTo>
                      <a:pt x="836" y="3"/>
                    </a:lnTo>
                    <a:lnTo>
                      <a:pt x="834" y="2"/>
                    </a:lnTo>
                    <a:lnTo>
                      <a:pt x="831" y="1"/>
                    </a:lnTo>
                    <a:lnTo>
                      <a:pt x="828" y="1"/>
                    </a:lnTo>
                    <a:lnTo>
                      <a:pt x="708" y="0"/>
                    </a:lnTo>
                    <a:lnTo>
                      <a:pt x="704" y="1"/>
                    </a:lnTo>
                    <a:lnTo>
                      <a:pt x="702" y="2"/>
                    </a:lnTo>
                    <a:lnTo>
                      <a:pt x="699" y="3"/>
                    </a:lnTo>
                    <a:lnTo>
                      <a:pt x="697" y="5"/>
                    </a:lnTo>
                    <a:lnTo>
                      <a:pt x="695" y="7"/>
                    </a:lnTo>
                    <a:lnTo>
                      <a:pt x="694" y="9"/>
                    </a:lnTo>
                    <a:lnTo>
                      <a:pt x="693" y="12"/>
                    </a:lnTo>
                    <a:lnTo>
                      <a:pt x="693" y="16"/>
                    </a:lnTo>
                    <a:lnTo>
                      <a:pt x="693" y="572"/>
                    </a:lnTo>
                    <a:lnTo>
                      <a:pt x="632" y="572"/>
                    </a:lnTo>
                    <a:lnTo>
                      <a:pt x="632" y="286"/>
                    </a:lnTo>
                    <a:lnTo>
                      <a:pt x="632" y="283"/>
                    </a:lnTo>
                    <a:lnTo>
                      <a:pt x="631" y="281"/>
                    </a:lnTo>
                    <a:lnTo>
                      <a:pt x="630" y="277"/>
                    </a:lnTo>
                    <a:lnTo>
                      <a:pt x="628" y="275"/>
                    </a:lnTo>
                    <a:lnTo>
                      <a:pt x="626" y="274"/>
                    </a:lnTo>
                    <a:lnTo>
                      <a:pt x="623" y="272"/>
                    </a:lnTo>
                    <a:lnTo>
                      <a:pt x="621" y="271"/>
                    </a:lnTo>
                    <a:lnTo>
                      <a:pt x="617" y="271"/>
                    </a:lnTo>
                    <a:lnTo>
                      <a:pt x="497" y="271"/>
                    </a:lnTo>
                    <a:lnTo>
                      <a:pt x="494" y="271"/>
                    </a:lnTo>
                    <a:lnTo>
                      <a:pt x="491" y="272"/>
                    </a:lnTo>
                    <a:lnTo>
                      <a:pt x="489" y="274"/>
                    </a:lnTo>
                    <a:lnTo>
                      <a:pt x="487" y="275"/>
                    </a:lnTo>
                    <a:lnTo>
                      <a:pt x="484" y="277"/>
                    </a:lnTo>
                    <a:lnTo>
                      <a:pt x="483" y="281"/>
                    </a:lnTo>
                    <a:lnTo>
                      <a:pt x="482" y="283"/>
                    </a:lnTo>
                    <a:lnTo>
                      <a:pt x="482" y="286"/>
                    </a:lnTo>
                    <a:lnTo>
                      <a:pt x="482" y="572"/>
                    </a:lnTo>
                    <a:lnTo>
                      <a:pt x="421" y="572"/>
                    </a:lnTo>
                    <a:lnTo>
                      <a:pt x="421" y="196"/>
                    </a:lnTo>
                    <a:lnTo>
                      <a:pt x="421" y="193"/>
                    </a:lnTo>
                    <a:lnTo>
                      <a:pt x="420" y="190"/>
                    </a:lnTo>
                    <a:lnTo>
                      <a:pt x="419" y="187"/>
                    </a:lnTo>
                    <a:lnTo>
                      <a:pt x="417" y="185"/>
                    </a:lnTo>
                    <a:lnTo>
                      <a:pt x="415" y="183"/>
                    </a:lnTo>
                    <a:lnTo>
                      <a:pt x="413" y="182"/>
                    </a:lnTo>
                    <a:lnTo>
                      <a:pt x="409" y="181"/>
                    </a:lnTo>
                    <a:lnTo>
                      <a:pt x="406" y="181"/>
                    </a:lnTo>
                    <a:lnTo>
                      <a:pt x="286" y="181"/>
                    </a:lnTo>
                    <a:lnTo>
                      <a:pt x="283" y="181"/>
                    </a:lnTo>
                    <a:lnTo>
                      <a:pt x="281" y="182"/>
                    </a:lnTo>
                    <a:lnTo>
                      <a:pt x="277" y="183"/>
                    </a:lnTo>
                    <a:lnTo>
                      <a:pt x="275" y="185"/>
                    </a:lnTo>
                    <a:lnTo>
                      <a:pt x="273" y="187"/>
                    </a:lnTo>
                    <a:lnTo>
                      <a:pt x="272" y="190"/>
                    </a:lnTo>
                    <a:lnTo>
                      <a:pt x="271" y="193"/>
                    </a:lnTo>
                    <a:lnTo>
                      <a:pt x="271" y="196"/>
                    </a:lnTo>
                    <a:lnTo>
                      <a:pt x="271" y="572"/>
                    </a:lnTo>
                    <a:lnTo>
                      <a:pt x="211" y="572"/>
                    </a:lnTo>
                    <a:lnTo>
                      <a:pt x="211" y="406"/>
                    </a:lnTo>
                    <a:lnTo>
                      <a:pt x="211" y="404"/>
                    </a:lnTo>
                    <a:lnTo>
                      <a:pt x="210" y="401"/>
                    </a:lnTo>
                    <a:lnTo>
                      <a:pt x="209" y="399"/>
                    </a:lnTo>
                    <a:lnTo>
                      <a:pt x="207" y="396"/>
                    </a:lnTo>
                    <a:lnTo>
                      <a:pt x="205" y="394"/>
                    </a:lnTo>
                    <a:lnTo>
                      <a:pt x="201" y="393"/>
                    </a:lnTo>
                    <a:lnTo>
                      <a:pt x="199" y="392"/>
                    </a:lnTo>
                    <a:lnTo>
                      <a:pt x="196" y="391"/>
                    </a:lnTo>
                    <a:lnTo>
                      <a:pt x="76" y="391"/>
                    </a:lnTo>
                    <a:lnTo>
                      <a:pt x="73" y="392"/>
                    </a:lnTo>
                    <a:lnTo>
                      <a:pt x="69" y="392"/>
                    </a:lnTo>
                    <a:lnTo>
                      <a:pt x="67" y="394"/>
                    </a:lnTo>
                    <a:lnTo>
                      <a:pt x="65" y="396"/>
                    </a:lnTo>
                    <a:lnTo>
                      <a:pt x="63" y="399"/>
                    </a:lnTo>
                    <a:lnTo>
                      <a:pt x="62" y="401"/>
                    </a:lnTo>
                    <a:lnTo>
                      <a:pt x="61" y="404"/>
                    </a:lnTo>
                    <a:lnTo>
                      <a:pt x="61" y="406"/>
                    </a:lnTo>
                    <a:lnTo>
                      <a:pt x="61" y="572"/>
                    </a:lnTo>
                    <a:lnTo>
                      <a:pt x="15" y="572"/>
                    </a:lnTo>
                    <a:lnTo>
                      <a:pt x="13" y="572"/>
                    </a:lnTo>
                    <a:lnTo>
                      <a:pt x="9" y="573"/>
                    </a:lnTo>
                    <a:lnTo>
                      <a:pt x="7" y="575"/>
                    </a:lnTo>
                    <a:lnTo>
                      <a:pt x="5" y="577"/>
                    </a:lnTo>
                    <a:lnTo>
                      <a:pt x="3" y="579"/>
                    </a:lnTo>
                    <a:lnTo>
                      <a:pt x="2" y="581"/>
                    </a:lnTo>
                    <a:lnTo>
                      <a:pt x="1" y="584"/>
                    </a:lnTo>
                    <a:lnTo>
                      <a:pt x="0" y="587"/>
                    </a:lnTo>
                    <a:lnTo>
                      <a:pt x="1" y="591"/>
                    </a:lnTo>
                    <a:lnTo>
                      <a:pt x="2" y="593"/>
                    </a:lnTo>
                    <a:lnTo>
                      <a:pt x="3" y="596"/>
                    </a:lnTo>
                    <a:lnTo>
                      <a:pt x="5" y="598"/>
                    </a:lnTo>
                    <a:lnTo>
                      <a:pt x="7" y="600"/>
                    </a:lnTo>
                    <a:lnTo>
                      <a:pt x="9" y="601"/>
                    </a:lnTo>
                    <a:lnTo>
                      <a:pt x="13" y="602"/>
                    </a:lnTo>
                    <a:lnTo>
                      <a:pt x="15" y="602"/>
                    </a:lnTo>
                    <a:lnTo>
                      <a:pt x="76" y="602"/>
                    </a:lnTo>
                    <a:lnTo>
                      <a:pt x="196" y="602"/>
                    </a:lnTo>
                    <a:lnTo>
                      <a:pt x="286" y="602"/>
                    </a:lnTo>
                    <a:lnTo>
                      <a:pt x="406" y="602"/>
                    </a:lnTo>
                    <a:lnTo>
                      <a:pt x="497" y="602"/>
                    </a:lnTo>
                    <a:lnTo>
                      <a:pt x="617" y="602"/>
                    </a:lnTo>
                    <a:lnTo>
                      <a:pt x="708" y="602"/>
                    </a:lnTo>
                    <a:lnTo>
                      <a:pt x="828" y="602"/>
                    </a:lnTo>
                    <a:lnTo>
                      <a:pt x="889" y="602"/>
                    </a:lnTo>
                    <a:lnTo>
                      <a:pt x="891" y="602"/>
                    </a:lnTo>
                    <a:lnTo>
                      <a:pt x="894" y="601"/>
                    </a:lnTo>
                    <a:lnTo>
                      <a:pt x="896" y="600"/>
                    </a:lnTo>
                    <a:lnTo>
                      <a:pt x="898" y="598"/>
                    </a:lnTo>
                    <a:lnTo>
                      <a:pt x="901" y="596"/>
                    </a:lnTo>
                    <a:lnTo>
                      <a:pt x="902" y="593"/>
                    </a:lnTo>
                    <a:lnTo>
                      <a:pt x="903" y="591"/>
                    </a:lnTo>
                    <a:lnTo>
                      <a:pt x="904" y="587"/>
                    </a:lnTo>
                    <a:lnTo>
                      <a:pt x="903" y="584"/>
                    </a:lnTo>
                    <a:lnTo>
                      <a:pt x="902" y="581"/>
                    </a:lnTo>
                    <a:lnTo>
                      <a:pt x="901" y="579"/>
                    </a:lnTo>
                    <a:lnTo>
                      <a:pt x="898" y="577"/>
                    </a:lnTo>
                    <a:lnTo>
                      <a:pt x="896" y="575"/>
                    </a:lnTo>
                    <a:lnTo>
                      <a:pt x="894" y="573"/>
                    </a:lnTo>
                    <a:lnTo>
                      <a:pt x="891" y="572"/>
                    </a:lnTo>
                    <a:lnTo>
                      <a:pt x="889"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373">
                <a:extLst>
                  <a:ext uri="{FF2B5EF4-FFF2-40B4-BE49-F238E27FC236}">
                    <a16:creationId xmlns:a16="http://schemas.microsoft.com/office/drawing/2014/main" id="{788ED96E-8345-4965-9F01-74CE7BEFE523}"/>
                  </a:ext>
                </a:extLst>
              </p:cNvPr>
              <p:cNvSpPr>
                <a:spLocks/>
              </p:cNvSpPr>
              <p:nvPr/>
            </p:nvSpPr>
            <p:spPr bwMode="auto">
              <a:xfrm>
                <a:off x="4338638" y="2492375"/>
                <a:ext cx="252413" cy="157163"/>
              </a:xfrm>
              <a:custGeom>
                <a:avLst/>
                <a:gdLst>
                  <a:gd name="T0" fmla="*/ 77 w 797"/>
                  <a:gd name="T1" fmla="*/ 494 h 497"/>
                  <a:gd name="T2" fmla="*/ 97 w 797"/>
                  <a:gd name="T3" fmla="*/ 483 h 497"/>
                  <a:gd name="T4" fmla="*/ 112 w 797"/>
                  <a:gd name="T5" fmla="*/ 466 h 497"/>
                  <a:gd name="T6" fmla="*/ 120 w 797"/>
                  <a:gd name="T7" fmla="*/ 443 h 497"/>
                  <a:gd name="T8" fmla="*/ 116 w 797"/>
                  <a:gd name="T9" fmla="*/ 416 h 497"/>
                  <a:gd name="T10" fmla="*/ 267 w 797"/>
                  <a:gd name="T11" fmla="*/ 298 h 497"/>
                  <a:gd name="T12" fmla="*/ 300 w 797"/>
                  <a:gd name="T13" fmla="*/ 299 h 497"/>
                  <a:gd name="T14" fmla="*/ 325 w 797"/>
                  <a:gd name="T15" fmla="*/ 287 h 497"/>
                  <a:gd name="T16" fmla="*/ 451 w 797"/>
                  <a:gd name="T17" fmla="*/ 327 h 497"/>
                  <a:gd name="T18" fmla="*/ 454 w 797"/>
                  <a:gd name="T19" fmla="*/ 349 h 497"/>
                  <a:gd name="T20" fmla="*/ 464 w 797"/>
                  <a:gd name="T21" fmla="*/ 369 h 497"/>
                  <a:gd name="T22" fmla="*/ 482 w 797"/>
                  <a:gd name="T23" fmla="*/ 384 h 497"/>
                  <a:gd name="T24" fmla="*/ 505 w 797"/>
                  <a:gd name="T25" fmla="*/ 391 h 497"/>
                  <a:gd name="T26" fmla="*/ 529 w 797"/>
                  <a:gd name="T27" fmla="*/ 389 h 497"/>
                  <a:gd name="T28" fmla="*/ 550 w 797"/>
                  <a:gd name="T29" fmla="*/ 378 h 497"/>
                  <a:gd name="T30" fmla="*/ 564 w 797"/>
                  <a:gd name="T31" fmla="*/ 360 h 497"/>
                  <a:gd name="T32" fmla="*/ 571 w 797"/>
                  <a:gd name="T33" fmla="*/ 337 h 497"/>
                  <a:gd name="T34" fmla="*/ 565 w 797"/>
                  <a:gd name="T35" fmla="*/ 304 h 497"/>
                  <a:gd name="T36" fmla="*/ 724 w 797"/>
                  <a:gd name="T37" fmla="*/ 119 h 497"/>
                  <a:gd name="T38" fmla="*/ 750 w 797"/>
                  <a:gd name="T39" fmla="*/ 119 h 497"/>
                  <a:gd name="T40" fmla="*/ 771 w 797"/>
                  <a:gd name="T41" fmla="*/ 110 h 497"/>
                  <a:gd name="T42" fmla="*/ 787 w 797"/>
                  <a:gd name="T43" fmla="*/ 94 h 497"/>
                  <a:gd name="T44" fmla="*/ 796 w 797"/>
                  <a:gd name="T45" fmla="*/ 72 h 497"/>
                  <a:gd name="T46" fmla="*/ 796 w 797"/>
                  <a:gd name="T47" fmla="*/ 48 h 497"/>
                  <a:gd name="T48" fmla="*/ 787 w 797"/>
                  <a:gd name="T49" fmla="*/ 27 h 497"/>
                  <a:gd name="T50" fmla="*/ 771 w 797"/>
                  <a:gd name="T51" fmla="*/ 10 h 497"/>
                  <a:gd name="T52" fmla="*/ 750 w 797"/>
                  <a:gd name="T53" fmla="*/ 1 h 497"/>
                  <a:gd name="T54" fmla="*/ 725 w 797"/>
                  <a:gd name="T55" fmla="*/ 1 h 497"/>
                  <a:gd name="T56" fmla="*/ 703 w 797"/>
                  <a:gd name="T57" fmla="*/ 10 h 497"/>
                  <a:gd name="T58" fmla="*/ 687 w 797"/>
                  <a:gd name="T59" fmla="*/ 27 h 497"/>
                  <a:gd name="T60" fmla="*/ 678 w 797"/>
                  <a:gd name="T61" fmla="*/ 48 h 497"/>
                  <a:gd name="T62" fmla="*/ 680 w 797"/>
                  <a:gd name="T63" fmla="*/ 79 h 497"/>
                  <a:gd name="T64" fmla="*/ 531 w 797"/>
                  <a:gd name="T65" fmla="*/ 275 h 497"/>
                  <a:gd name="T66" fmla="*/ 504 w 797"/>
                  <a:gd name="T67" fmla="*/ 272 h 497"/>
                  <a:gd name="T68" fmla="*/ 478 w 797"/>
                  <a:gd name="T69" fmla="*/ 281 h 497"/>
                  <a:gd name="T70" fmla="*/ 345 w 797"/>
                  <a:gd name="T71" fmla="*/ 248 h 497"/>
                  <a:gd name="T72" fmla="*/ 344 w 797"/>
                  <a:gd name="T73" fmla="*/ 229 h 497"/>
                  <a:gd name="T74" fmla="*/ 336 w 797"/>
                  <a:gd name="T75" fmla="*/ 207 h 497"/>
                  <a:gd name="T76" fmla="*/ 319 w 797"/>
                  <a:gd name="T77" fmla="*/ 191 h 497"/>
                  <a:gd name="T78" fmla="*/ 298 w 797"/>
                  <a:gd name="T79" fmla="*/ 181 h 497"/>
                  <a:gd name="T80" fmla="*/ 273 w 797"/>
                  <a:gd name="T81" fmla="*/ 181 h 497"/>
                  <a:gd name="T82" fmla="*/ 252 w 797"/>
                  <a:gd name="T83" fmla="*/ 191 h 497"/>
                  <a:gd name="T84" fmla="*/ 236 w 797"/>
                  <a:gd name="T85" fmla="*/ 207 h 497"/>
                  <a:gd name="T86" fmla="*/ 226 w 797"/>
                  <a:gd name="T87" fmla="*/ 229 h 497"/>
                  <a:gd name="T88" fmla="*/ 227 w 797"/>
                  <a:gd name="T89" fmla="*/ 254 h 497"/>
                  <a:gd name="T90" fmla="*/ 86 w 797"/>
                  <a:gd name="T91" fmla="*/ 382 h 497"/>
                  <a:gd name="T92" fmla="*/ 53 w 797"/>
                  <a:gd name="T93" fmla="*/ 377 h 497"/>
                  <a:gd name="T94" fmla="*/ 31 w 797"/>
                  <a:gd name="T95" fmla="*/ 383 h 497"/>
                  <a:gd name="T96" fmla="*/ 13 w 797"/>
                  <a:gd name="T97" fmla="*/ 398 h 497"/>
                  <a:gd name="T98" fmla="*/ 2 w 797"/>
                  <a:gd name="T99" fmla="*/ 419 h 497"/>
                  <a:gd name="T100" fmla="*/ 0 w 797"/>
                  <a:gd name="T101" fmla="*/ 443 h 497"/>
                  <a:gd name="T102" fmla="*/ 6 w 797"/>
                  <a:gd name="T103" fmla="*/ 466 h 497"/>
                  <a:gd name="T104" fmla="*/ 21 w 797"/>
                  <a:gd name="T105" fmla="*/ 483 h 497"/>
                  <a:gd name="T106" fmla="*/ 42 w 797"/>
                  <a:gd name="T107" fmla="*/ 494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497">
                    <a:moveTo>
                      <a:pt x="60" y="497"/>
                    </a:moveTo>
                    <a:lnTo>
                      <a:pt x="65" y="497"/>
                    </a:lnTo>
                    <a:lnTo>
                      <a:pt x="72" y="496"/>
                    </a:lnTo>
                    <a:lnTo>
                      <a:pt x="77" y="494"/>
                    </a:lnTo>
                    <a:lnTo>
                      <a:pt x="83" y="493"/>
                    </a:lnTo>
                    <a:lnTo>
                      <a:pt x="89" y="489"/>
                    </a:lnTo>
                    <a:lnTo>
                      <a:pt x="93" y="486"/>
                    </a:lnTo>
                    <a:lnTo>
                      <a:pt x="97" y="483"/>
                    </a:lnTo>
                    <a:lnTo>
                      <a:pt x="102" y="480"/>
                    </a:lnTo>
                    <a:lnTo>
                      <a:pt x="106" y="475"/>
                    </a:lnTo>
                    <a:lnTo>
                      <a:pt x="109" y="470"/>
                    </a:lnTo>
                    <a:lnTo>
                      <a:pt x="112" y="466"/>
                    </a:lnTo>
                    <a:lnTo>
                      <a:pt x="115" y="460"/>
                    </a:lnTo>
                    <a:lnTo>
                      <a:pt x="117" y="455"/>
                    </a:lnTo>
                    <a:lnTo>
                      <a:pt x="119" y="449"/>
                    </a:lnTo>
                    <a:lnTo>
                      <a:pt x="120" y="443"/>
                    </a:lnTo>
                    <a:lnTo>
                      <a:pt x="120" y="437"/>
                    </a:lnTo>
                    <a:lnTo>
                      <a:pt x="119" y="429"/>
                    </a:lnTo>
                    <a:lnTo>
                      <a:pt x="118" y="423"/>
                    </a:lnTo>
                    <a:lnTo>
                      <a:pt x="116" y="416"/>
                    </a:lnTo>
                    <a:lnTo>
                      <a:pt x="114" y="410"/>
                    </a:lnTo>
                    <a:lnTo>
                      <a:pt x="251" y="290"/>
                    </a:lnTo>
                    <a:lnTo>
                      <a:pt x="259" y="295"/>
                    </a:lnTo>
                    <a:lnTo>
                      <a:pt x="267" y="298"/>
                    </a:lnTo>
                    <a:lnTo>
                      <a:pt x="277" y="301"/>
                    </a:lnTo>
                    <a:lnTo>
                      <a:pt x="285" y="302"/>
                    </a:lnTo>
                    <a:lnTo>
                      <a:pt x="293" y="301"/>
                    </a:lnTo>
                    <a:lnTo>
                      <a:pt x="300" y="299"/>
                    </a:lnTo>
                    <a:lnTo>
                      <a:pt x="307" y="297"/>
                    </a:lnTo>
                    <a:lnTo>
                      <a:pt x="313" y="294"/>
                    </a:lnTo>
                    <a:lnTo>
                      <a:pt x="318" y="291"/>
                    </a:lnTo>
                    <a:lnTo>
                      <a:pt x="325" y="287"/>
                    </a:lnTo>
                    <a:lnTo>
                      <a:pt x="329" y="282"/>
                    </a:lnTo>
                    <a:lnTo>
                      <a:pt x="333" y="277"/>
                    </a:lnTo>
                    <a:lnTo>
                      <a:pt x="451" y="324"/>
                    </a:lnTo>
                    <a:lnTo>
                      <a:pt x="451" y="327"/>
                    </a:lnTo>
                    <a:lnTo>
                      <a:pt x="451" y="332"/>
                    </a:lnTo>
                    <a:lnTo>
                      <a:pt x="451" y="337"/>
                    </a:lnTo>
                    <a:lnTo>
                      <a:pt x="452" y="343"/>
                    </a:lnTo>
                    <a:lnTo>
                      <a:pt x="454" y="349"/>
                    </a:lnTo>
                    <a:lnTo>
                      <a:pt x="456" y="354"/>
                    </a:lnTo>
                    <a:lnTo>
                      <a:pt x="458" y="360"/>
                    </a:lnTo>
                    <a:lnTo>
                      <a:pt x="461" y="365"/>
                    </a:lnTo>
                    <a:lnTo>
                      <a:pt x="464" y="369"/>
                    </a:lnTo>
                    <a:lnTo>
                      <a:pt x="469" y="374"/>
                    </a:lnTo>
                    <a:lnTo>
                      <a:pt x="473" y="378"/>
                    </a:lnTo>
                    <a:lnTo>
                      <a:pt x="477" y="381"/>
                    </a:lnTo>
                    <a:lnTo>
                      <a:pt x="482" y="384"/>
                    </a:lnTo>
                    <a:lnTo>
                      <a:pt x="488" y="386"/>
                    </a:lnTo>
                    <a:lnTo>
                      <a:pt x="493" y="389"/>
                    </a:lnTo>
                    <a:lnTo>
                      <a:pt x="499" y="391"/>
                    </a:lnTo>
                    <a:lnTo>
                      <a:pt x="505" y="391"/>
                    </a:lnTo>
                    <a:lnTo>
                      <a:pt x="511" y="392"/>
                    </a:lnTo>
                    <a:lnTo>
                      <a:pt x="518" y="391"/>
                    </a:lnTo>
                    <a:lnTo>
                      <a:pt x="523" y="391"/>
                    </a:lnTo>
                    <a:lnTo>
                      <a:pt x="529" y="389"/>
                    </a:lnTo>
                    <a:lnTo>
                      <a:pt x="535" y="386"/>
                    </a:lnTo>
                    <a:lnTo>
                      <a:pt x="540" y="384"/>
                    </a:lnTo>
                    <a:lnTo>
                      <a:pt x="545" y="381"/>
                    </a:lnTo>
                    <a:lnTo>
                      <a:pt x="550" y="378"/>
                    </a:lnTo>
                    <a:lnTo>
                      <a:pt x="553" y="374"/>
                    </a:lnTo>
                    <a:lnTo>
                      <a:pt x="558" y="369"/>
                    </a:lnTo>
                    <a:lnTo>
                      <a:pt x="561" y="365"/>
                    </a:lnTo>
                    <a:lnTo>
                      <a:pt x="564" y="360"/>
                    </a:lnTo>
                    <a:lnTo>
                      <a:pt x="567" y="354"/>
                    </a:lnTo>
                    <a:lnTo>
                      <a:pt x="568" y="349"/>
                    </a:lnTo>
                    <a:lnTo>
                      <a:pt x="570" y="343"/>
                    </a:lnTo>
                    <a:lnTo>
                      <a:pt x="571" y="337"/>
                    </a:lnTo>
                    <a:lnTo>
                      <a:pt x="571" y="332"/>
                    </a:lnTo>
                    <a:lnTo>
                      <a:pt x="570" y="322"/>
                    </a:lnTo>
                    <a:lnTo>
                      <a:pt x="568" y="312"/>
                    </a:lnTo>
                    <a:lnTo>
                      <a:pt x="565" y="304"/>
                    </a:lnTo>
                    <a:lnTo>
                      <a:pt x="560" y="296"/>
                    </a:lnTo>
                    <a:lnTo>
                      <a:pt x="711" y="114"/>
                    </a:lnTo>
                    <a:lnTo>
                      <a:pt x="717" y="117"/>
                    </a:lnTo>
                    <a:lnTo>
                      <a:pt x="724" y="119"/>
                    </a:lnTo>
                    <a:lnTo>
                      <a:pt x="730" y="120"/>
                    </a:lnTo>
                    <a:lnTo>
                      <a:pt x="737" y="120"/>
                    </a:lnTo>
                    <a:lnTo>
                      <a:pt x="743" y="120"/>
                    </a:lnTo>
                    <a:lnTo>
                      <a:pt x="750" y="119"/>
                    </a:lnTo>
                    <a:lnTo>
                      <a:pt x="755" y="118"/>
                    </a:lnTo>
                    <a:lnTo>
                      <a:pt x="760" y="116"/>
                    </a:lnTo>
                    <a:lnTo>
                      <a:pt x="766" y="113"/>
                    </a:lnTo>
                    <a:lnTo>
                      <a:pt x="771" y="110"/>
                    </a:lnTo>
                    <a:lnTo>
                      <a:pt x="775" y="106"/>
                    </a:lnTo>
                    <a:lnTo>
                      <a:pt x="780" y="103"/>
                    </a:lnTo>
                    <a:lnTo>
                      <a:pt x="784" y="99"/>
                    </a:lnTo>
                    <a:lnTo>
                      <a:pt x="787" y="94"/>
                    </a:lnTo>
                    <a:lnTo>
                      <a:pt x="790" y="89"/>
                    </a:lnTo>
                    <a:lnTo>
                      <a:pt x="792" y="84"/>
                    </a:lnTo>
                    <a:lnTo>
                      <a:pt x="795" y="79"/>
                    </a:lnTo>
                    <a:lnTo>
                      <a:pt x="796" y="72"/>
                    </a:lnTo>
                    <a:lnTo>
                      <a:pt x="797" y="67"/>
                    </a:lnTo>
                    <a:lnTo>
                      <a:pt x="797" y="60"/>
                    </a:lnTo>
                    <a:lnTo>
                      <a:pt x="797" y="54"/>
                    </a:lnTo>
                    <a:lnTo>
                      <a:pt x="796" y="48"/>
                    </a:lnTo>
                    <a:lnTo>
                      <a:pt x="795" y="42"/>
                    </a:lnTo>
                    <a:lnTo>
                      <a:pt x="792" y="37"/>
                    </a:lnTo>
                    <a:lnTo>
                      <a:pt x="790" y="31"/>
                    </a:lnTo>
                    <a:lnTo>
                      <a:pt x="787" y="27"/>
                    </a:lnTo>
                    <a:lnTo>
                      <a:pt x="784" y="22"/>
                    </a:lnTo>
                    <a:lnTo>
                      <a:pt x="780" y="17"/>
                    </a:lnTo>
                    <a:lnTo>
                      <a:pt x="775" y="14"/>
                    </a:lnTo>
                    <a:lnTo>
                      <a:pt x="771" y="10"/>
                    </a:lnTo>
                    <a:lnTo>
                      <a:pt x="766" y="8"/>
                    </a:lnTo>
                    <a:lnTo>
                      <a:pt x="760" y="5"/>
                    </a:lnTo>
                    <a:lnTo>
                      <a:pt x="755" y="2"/>
                    </a:lnTo>
                    <a:lnTo>
                      <a:pt x="750" y="1"/>
                    </a:lnTo>
                    <a:lnTo>
                      <a:pt x="743" y="0"/>
                    </a:lnTo>
                    <a:lnTo>
                      <a:pt x="737" y="0"/>
                    </a:lnTo>
                    <a:lnTo>
                      <a:pt x="731" y="0"/>
                    </a:lnTo>
                    <a:lnTo>
                      <a:pt x="725" y="1"/>
                    </a:lnTo>
                    <a:lnTo>
                      <a:pt x="719" y="2"/>
                    </a:lnTo>
                    <a:lnTo>
                      <a:pt x="713" y="5"/>
                    </a:lnTo>
                    <a:lnTo>
                      <a:pt x="709" y="8"/>
                    </a:lnTo>
                    <a:lnTo>
                      <a:pt x="703" y="10"/>
                    </a:lnTo>
                    <a:lnTo>
                      <a:pt x="699" y="14"/>
                    </a:lnTo>
                    <a:lnTo>
                      <a:pt x="695" y="17"/>
                    </a:lnTo>
                    <a:lnTo>
                      <a:pt x="691" y="22"/>
                    </a:lnTo>
                    <a:lnTo>
                      <a:pt x="687" y="27"/>
                    </a:lnTo>
                    <a:lnTo>
                      <a:pt x="684" y="31"/>
                    </a:lnTo>
                    <a:lnTo>
                      <a:pt x="682" y="37"/>
                    </a:lnTo>
                    <a:lnTo>
                      <a:pt x="680" y="42"/>
                    </a:lnTo>
                    <a:lnTo>
                      <a:pt x="678" y="48"/>
                    </a:lnTo>
                    <a:lnTo>
                      <a:pt x="677" y="54"/>
                    </a:lnTo>
                    <a:lnTo>
                      <a:pt x="677" y="60"/>
                    </a:lnTo>
                    <a:lnTo>
                      <a:pt x="678" y="70"/>
                    </a:lnTo>
                    <a:lnTo>
                      <a:pt x="680" y="79"/>
                    </a:lnTo>
                    <a:lnTo>
                      <a:pt x="683" y="87"/>
                    </a:lnTo>
                    <a:lnTo>
                      <a:pt x="688" y="96"/>
                    </a:lnTo>
                    <a:lnTo>
                      <a:pt x="537" y="277"/>
                    </a:lnTo>
                    <a:lnTo>
                      <a:pt x="531" y="275"/>
                    </a:lnTo>
                    <a:lnTo>
                      <a:pt x="524" y="273"/>
                    </a:lnTo>
                    <a:lnTo>
                      <a:pt x="518" y="272"/>
                    </a:lnTo>
                    <a:lnTo>
                      <a:pt x="511" y="271"/>
                    </a:lnTo>
                    <a:lnTo>
                      <a:pt x="504" y="272"/>
                    </a:lnTo>
                    <a:lnTo>
                      <a:pt x="496" y="273"/>
                    </a:lnTo>
                    <a:lnTo>
                      <a:pt x="490" y="275"/>
                    </a:lnTo>
                    <a:lnTo>
                      <a:pt x="484" y="278"/>
                    </a:lnTo>
                    <a:lnTo>
                      <a:pt x="478" y="281"/>
                    </a:lnTo>
                    <a:lnTo>
                      <a:pt x="472" y="286"/>
                    </a:lnTo>
                    <a:lnTo>
                      <a:pt x="467" y="291"/>
                    </a:lnTo>
                    <a:lnTo>
                      <a:pt x="463" y="295"/>
                    </a:lnTo>
                    <a:lnTo>
                      <a:pt x="345" y="248"/>
                    </a:lnTo>
                    <a:lnTo>
                      <a:pt x="345" y="245"/>
                    </a:lnTo>
                    <a:lnTo>
                      <a:pt x="345" y="240"/>
                    </a:lnTo>
                    <a:lnTo>
                      <a:pt x="345" y="235"/>
                    </a:lnTo>
                    <a:lnTo>
                      <a:pt x="344" y="229"/>
                    </a:lnTo>
                    <a:lnTo>
                      <a:pt x="343" y="223"/>
                    </a:lnTo>
                    <a:lnTo>
                      <a:pt x="341" y="218"/>
                    </a:lnTo>
                    <a:lnTo>
                      <a:pt x="339" y="213"/>
                    </a:lnTo>
                    <a:lnTo>
                      <a:pt x="336" y="207"/>
                    </a:lnTo>
                    <a:lnTo>
                      <a:pt x="332" y="203"/>
                    </a:lnTo>
                    <a:lnTo>
                      <a:pt x="328" y="199"/>
                    </a:lnTo>
                    <a:lnTo>
                      <a:pt x="324" y="194"/>
                    </a:lnTo>
                    <a:lnTo>
                      <a:pt x="319" y="191"/>
                    </a:lnTo>
                    <a:lnTo>
                      <a:pt x="314" y="188"/>
                    </a:lnTo>
                    <a:lnTo>
                      <a:pt x="309" y="186"/>
                    </a:lnTo>
                    <a:lnTo>
                      <a:pt x="303" y="184"/>
                    </a:lnTo>
                    <a:lnTo>
                      <a:pt x="298" y="181"/>
                    </a:lnTo>
                    <a:lnTo>
                      <a:pt x="292" y="181"/>
                    </a:lnTo>
                    <a:lnTo>
                      <a:pt x="285" y="180"/>
                    </a:lnTo>
                    <a:lnTo>
                      <a:pt x="280" y="181"/>
                    </a:lnTo>
                    <a:lnTo>
                      <a:pt x="273" y="181"/>
                    </a:lnTo>
                    <a:lnTo>
                      <a:pt x="268" y="184"/>
                    </a:lnTo>
                    <a:lnTo>
                      <a:pt x="262" y="186"/>
                    </a:lnTo>
                    <a:lnTo>
                      <a:pt x="257" y="188"/>
                    </a:lnTo>
                    <a:lnTo>
                      <a:pt x="252" y="191"/>
                    </a:lnTo>
                    <a:lnTo>
                      <a:pt x="248" y="194"/>
                    </a:lnTo>
                    <a:lnTo>
                      <a:pt x="243" y="199"/>
                    </a:lnTo>
                    <a:lnTo>
                      <a:pt x="239" y="203"/>
                    </a:lnTo>
                    <a:lnTo>
                      <a:pt x="236" y="207"/>
                    </a:lnTo>
                    <a:lnTo>
                      <a:pt x="233" y="213"/>
                    </a:lnTo>
                    <a:lnTo>
                      <a:pt x="230" y="218"/>
                    </a:lnTo>
                    <a:lnTo>
                      <a:pt x="228" y="223"/>
                    </a:lnTo>
                    <a:lnTo>
                      <a:pt x="226" y="229"/>
                    </a:lnTo>
                    <a:lnTo>
                      <a:pt x="225" y="235"/>
                    </a:lnTo>
                    <a:lnTo>
                      <a:pt x="225" y="240"/>
                    </a:lnTo>
                    <a:lnTo>
                      <a:pt x="226" y="248"/>
                    </a:lnTo>
                    <a:lnTo>
                      <a:pt x="227" y="254"/>
                    </a:lnTo>
                    <a:lnTo>
                      <a:pt x="229" y="261"/>
                    </a:lnTo>
                    <a:lnTo>
                      <a:pt x="231" y="267"/>
                    </a:lnTo>
                    <a:lnTo>
                      <a:pt x="94" y="387"/>
                    </a:lnTo>
                    <a:lnTo>
                      <a:pt x="86" y="382"/>
                    </a:lnTo>
                    <a:lnTo>
                      <a:pt x="78" y="379"/>
                    </a:lnTo>
                    <a:lnTo>
                      <a:pt x="68" y="377"/>
                    </a:lnTo>
                    <a:lnTo>
                      <a:pt x="60" y="377"/>
                    </a:lnTo>
                    <a:lnTo>
                      <a:pt x="53" y="377"/>
                    </a:lnTo>
                    <a:lnTo>
                      <a:pt x="47" y="378"/>
                    </a:lnTo>
                    <a:lnTo>
                      <a:pt x="42" y="379"/>
                    </a:lnTo>
                    <a:lnTo>
                      <a:pt x="36" y="381"/>
                    </a:lnTo>
                    <a:lnTo>
                      <a:pt x="31" y="383"/>
                    </a:lnTo>
                    <a:lnTo>
                      <a:pt x="26" y="386"/>
                    </a:lnTo>
                    <a:lnTo>
                      <a:pt x="21" y="391"/>
                    </a:lnTo>
                    <a:lnTo>
                      <a:pt x="17" y="394"/>
                    </a:lnTo>
                    <a:lnTo>
                      <a:pt x="13" y="398"/>
                    </a:lnTo>
                    <a:lnTo>
                      <a:pt x="9" y="402"/>
                    </a:lnTo>
                    <a:lnTo>
                      <a:pt x="6" y="408"/>
                    </a:lnTo>
                    <a:lnTo>
                      <a:pt x="4" y="413"/>
                    </a:lnTo>
                    <a:lnTo>
                      <a:pt x="2" y="419"/>
                    </a:lnTo>
                    <a:lnTo>
                      <a:pt x="1" y="425"/>
                    </a:lnTo>
                    <a:lnTo>
                      <a:pt x="0" y="430"/>
                    </a:lnTo>
                    <a:lnTo>
                      <a:pt x="0" y="437"/>
                    </a:lnTo>
                    <a:lnTo>
                      <a:pt x="0" y="443"/>
                    </a:lnTo>
                    <a:lnTo>
                      <a:pt x="1" y="449"/>
                    </a:lnTo>
                    <a:lnTo>
                      <a:pt x="2" y="455"/>
                    </a:lnTo>
                    <a:lnTo>
                      <a:pt x="4" y="460"/>
                    </a:lnTo>
                    <a:lnTo>
                      <a:pt x="6" y="466"/>
                    </a:lnTo>
                    <a:lnTo>
                      <a:pt x="9" y="470"/>
                    </a:lnTo>
                    <a:lnTo>
                      <a:pt x="13" y="475"/>
                    </a:lnTo>
                    <a:lnTo>
                      <a:pt x="17" y="480"/>
                    </a:lnTo>
                    <a:lnTo>
                      <a:pt x="21" y="483"/>
                    </a:lnTo>
                    <a:lnTo>
                      <a:pt x="26" y="486"/>
                    </a:lnTo>
                    <a:lnTo>
                      <a:pt x="31" y="489"/>
                    </a:lnTo>
                    <a:lnTo>
                      <a:pt x="36" y="493"/>
                    </a:lnTo>
                    <a:lnTo>
                      <a:pt x="42" y="494"/>
                    </a:lnTo>
                    <a:lnTo>
                      <a:pt x="47" y="496"/>
                    </a:lnTo>
                    <a:lnTo>
                      <a:pt x="53" y="497"/>
                    </a:lnTo>
                    <a:lnTo>
                      <a:pt x="60" y="4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31" name="Group 30">
            <a:extLst>
              <a:ext uri="{FF2B5EF4-FFF2-40B4-BE49-F238E27FC236}">
                <a16:creationId xmlns:a16="http://schemas.microsoft.com/office/drawing/2014/main" id="{E304EDAC-50B1-2848-E8BF-B7C0BC41D0A9}"/>
              </a:ext>
            </a:extLst>
          </p:cNvPr>
          <p:cNvGrpSpPr/>
          <p:nvPr/>
        </p:nvGrpSpPr>
        <p:grpSpPr>
          <a:xfrm>
            <a:off x="5461453" y="1344855"/>
            <a:ext cx="2827662" cy="704535"/>
            <a:chOff x="5137773" y="1102095"/>
            <a:chExt cx="2827662" cy="704535"/>
          </a:xfrm>
        </p:grpSpPr>
        <p:sp>
          <p:nvSpPr>
            <p:cNvPr id="6" name="Rectangle: Rounded Corners 5">
              <a:extLst>
                <a:ext uri="{FF2B5EF4-FFF2-40B4-BE49-F238E27FC236}">
                  <a16:creationId xmlns:a16="http://schemas.microsoft.com/office/drawing/2014/main" id="{CB9CB1DC-9252-41B3-B7C7-BDC2A80CED5D}"/>
                </a:ext>
                <a:ext uri="{C183D7F6-B498-43B3-948B-1728B52AA6E4}">
                  <adec:decorative xmlns:adec="http://schemas.microsoft.com/office/drawing/2017/decorative" val="1"/>
                </a:ext>
              </a:extLst>
            </p:cNvPr>
            <p:cNvSpPr/>
            <p:nvPr/>
          </p:nvSpPr>
          <p:spPr>
            <a:xfrm>
              <a:off x="5221080" y="1176613"/>
              <a:ext cx="2744355" cy="555500"/>
            </a:xfrm>
            <a:prstGeom prst="roundRect">
              <a:avLst>
                <a:gd name="adj" fmla="val 50000"/>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dirty="0">
                  <a:latin typeface="Avenir Next LT Pro Demi" panose="020B0704020202020204" pitchFamily="34" charset="0"/>
                </a:rPr>
                <a:t>         School environment</a:t>
              </a:r>
            </a:p>
          </p:txBody>
        </p:sp>
        <p:sp>
          <p:nvSpPr>
            <p:cNvPr id="7" name="Oval 6">
              <a:extLst>
                <a:ext uri="{FF2B5EF4-FFF2-40B4-BE49-F238E27FC236}">
                  <a16:creationId xmlns:a16="http://schemas.microsoft.com/office/drawing/2014/main" id="{BA476075-E3A9-4568-8859-8F06440ABC2C}"/>
                </a:ext>
                <a:ext uri="{C183D7F6-B498-43B3-948B-1728B52AA6E4}">
                  <adec:decorative xmlns:adec="http://schemas.microsoft.com/office/drawing/2017/decorative" val="1"/>
                </a:ext>
              </a:extLst>
            </p:cNvPr>
            <p:cNvSpPr/>
            <p:nvPr/>
          </p:nvSpPr>
          <p:spPr>
            <a:xfrm>
              <a:off x="5137773" y="1102095"/>
              <a:ext cx="704535" cy="70453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1" name="Freeform 1676" descr="Icon of check box. ">
              <a:extLst>
                <a:ext uri="{FF2B5EF4-FFF2-40B4-BE49-F238E27FC236}">
                  <a16:creationId xmlns:a16="http://schemas.microsoft.com/office/drawing/2014/main" id="{6E8323A0-05F1-4872-BB95-6F3DB68A5B5D}"/>
                </a:ext>
              </a:extLst>
            </p:cNvPr>
            <p:cNvSpPr>
              <a:spLocks noEditPoints="1"/>
            </p:cNvSpPr>
            <p:nvPr/>
          </p:nvSpPr>
          <p:spPr bwMode="auto">
            <a:xfrm>
              <a:off x="5360440" y="1324761"/>
              <a:ext cx="259203" cy="259203"/>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30" name="Group 29">
            <a:extLst>
              <a:ext uri="{FF2B5EF4-FFF2-40B4-BE49-F238E27FC236}">
                <a16:creationId xmlns:a16="http://schemas.microsoft.com/office/drawing/2014/main" id="{A6C7E179-8D00-D85E-67F7-D73E855F97E8}"/>
              </a:ext>
            </a:extLst>
          </p:cNvPr>
          <p:cNvGrpSpPr/>
          <p:nvPr/>
        </p:nvGrpSpPr>
        <p:grpSpPr>
          <a:xfrm>
            <a:off x="5550465" y="3190295"/>
            <a:ext cx="2827662" cy="704535"/>
            <a:chOff x="5137773" y="3756735"/>
            <a:chExt cx="2827662" cy="704535"/>
          </a:xfrm>
        </p:grpSpPr>
        <p:sp>
          <p:nvSpPr>
            <p:cNvPr id="10" name="Rectangle: Rounded Corners 9">
              <a:extLst>
                <a:ext uri="{FF2B5EF4-FFF2-40B4-BE49-F238E27FC236}">
                  <a16:creationId xmlns:a16="http://schemas.microsoft.com/office/drawing/2014/main" id="{6DF0EF93-56B1-4079-B0B6-B88FA50B5C2D}"/>
                </a:ext>
                <a:ext uri="{C183D7F6-B498-43B3-948B-1728B52AA6E4}">
                  <adec:decorative xmlns:adec="http://schemas.microsoft.com/office/drawing/2017/decorative" val="1"/>
                </a:ext>
              </a:extLst>
            </p:cNvPr>
            <p:cNvSpPr/>
            <p:nvPr/>
          </p:nvSpPr>
          <p:spPr>
            <a:xfrm>
              <a:off x="5221080" y="3831253"/>
              <a:ext cx="2744355" cy="5555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venir Next LT Pro Demi" panose="020B0704020202020204" pitchFamily="34" charset="0"/>
                </a:rPr>
                <a:t>      Peer pressure</a:t>
              </a:r>
            </a:p>
          </p:txBody>
        </p:sp>
        <p:sp>
          <p:nvSpPr>
            <p:cNvPr id="11" name="Oval 10">
              <a:extLst>
                <a:ext uri="{FF2B5EF4-FFF2-40B4-BE49-F238E27FC236}">
                  <a16:creationId xmlns:a16="http://schemas.microsoft.com/office/drawing/2014/main" id="{2E646D55-8695-41B8-83EF-EEF9685094B7}"/>
                </a:ext>
                <a:ext uri="{C183D7F6-B498-43B3-948B-1728B52AA6E4}">
                  <adec:decorative xmlns:adec="http://schemas.microsoft.com/office/drawing/2017/decorative" val="1"/>
                </a:ext>
              </a:extLst>
            </p:cNvPr>
            <p:cNvSpPr/>
            <p:nvPr/>
          </p:nvSpPr>
          <p:spPr>
            <a:xfrm>
              <a:off x="5137773" y="3756735"/>
              <a:ext cx="704535" cy="704535"/>
            </a:xfrm>
            <a:prstGeom prst="ellipse">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nvGrpSpPr>
            <p:cNvPr id="23" name="Group 22" descr="Icon of human being and gear. ">
              <a:extLst>
                <a:ext uri="{FF2B5EF4-FFF2-40B4-BE49-F238E27FC236}">
                  <a16:creationId xmlns:a16="http://schemas.microsoft.com/office/drawing/2014/main" id="{C4755605-F9E0-467B-A6B6-09C17B2F09FD}"/>
                </a:ext>
              </a:extLst>
            </p:cNvPr>
            <p:cNvGrpSpPr/>
            <p:nvPr/>
          </p:nvGrpSpPr>
          <p:grpSpPr>
            <a:xfrm>
              <a:off x="5363321" y="3981561"/>
              <a:ext cx="253442" cy="254883"/>
              <a:chOff x="6450013" y="5349875"/>
              <a:chExt cx="279399" cy="280988"/>
            </a:xfrm>
            <a:solidFill>
              <a:schemeClr val="bg1"/>
            </a:solidFill>
          </p:grpSpPr>
          <p:sp>
            <p:nvSpPr>
              <p:cNvPr id="24" name="Freeform 3673">
                <a:extLst>
                  <a:ext uri="{FF2B5EF4-FFF2-40B4-BE49-F238E27FC236}">
                    <a16:creationId xmlns:a16="http://schemas.microsoft.com/office/drawing/2014/main" id="{700B6FA3-920B-4201-A757-F167926B4E1D}"/>
                  </a:ext>
                </a:extLst>
              </p:cNvPr>
              <p:cNvSpPr>
                <a:spLocks/>
              </p:cNvSpPr>
              <p:nvPr/>
            </p:nvSpPr>
            <p:spPr bwMode="auto">
              <a:xfrm>
                <a:off x="6450013" y="5349875"/>
                <a:ext cx="182562" cy="238125"/>
              </a:xfrm>
              <a:custGeom>
                <a:avLst/>
                <a:gdLst>
                  <a:gd name="T0" fmla="*/ 379 w 459"/>
                  <a:gd name="T1" fmla="*/ 550 h 602"/>
                  <a:gd name="T2" fmla="*/ 380 w 459"/>
                  <a:gd name="T3" fmla="*/ 519 h 602"/>
                  <a:gd name="T4" fmla="*/ 345 w 459"/>
                  <a:gd name="T5" fmla="*/ 495 h 602"/>
                  <a:gd name="T6" fmla="*/ 397 w 459"/>
                  <a:gd name="T7" fmla="*/ 400 h 602"/>
                  <a:gd name="T8" fmla="*/ 408 w 459"/>
                  <a:gd name="T9" fmla="*/ 395 h 602"/>
                  <a:gd name="T10" fmla="*/ 450 w 459"/>
                  <a:gd name="T11" fmla="*/ 406 h 602"/>
                  <a:gd name="T12" fmla="*/ 412 w 459"/>
                  <a:gd name="T13" fmla="*/ 384 h 602"/>
                  <a:gd name="T14" fmla="*/ 376 w 459"/>
                  <a:gd name="T15" fmla="*/ 370 h 602"/>
                  <a:gd name="T16" fmla="*/ 361 w 459"/>
                  <a:gd name="T17" fmla="*/ 307 h 602"/>
                  <a:gd name="T18" fmla="*/ 379 w 459"/>
                  <a:gd name="T19" fmla="*/ 288 h 602"/>
                  <a:gd name="T20" fmla="*/ 397 w 459"/>
                  <a:gd name="T21" fmla="*/ 252 h 602"/>
                  <a:gd name="T22" fmla="*/ 406 w 459"/>
                  <a:gd name="T23" fmla="*/ 214 h 602"/>
                  <a:gd name="T24" fmla="*/ 415 w 459"/>
                  <a:gd name="T25" fmla="*/ 202 h 602"/>
                  <a:gd name="T26" fmla="*/ 420 w 459"/>
                  <a:gd name="T27" fmla="*/ 183 h 602"/>
                  <a:gd name="T28" fmla="*/ 416 w 459"/>
                  <a:gd name="T29" fmla="*/ 152 h 602"/>
                  <a:gd name="T30" fmla="*/ 412 w 459"/>
                  <a:gd name="T31" fmla="*/ 121 h 602"/>
                  <a:gd name="T32" fmla="*/ 420 w 459"/>
                  <a:gd name="T33" fmla="*/ 78 h 602"/>
                  <a:gd name="T34" fmla="*/ 415 w 459"/>
                  <a:gd name="T35" fmla="*/ 45 h 602"/>
                  <a:gd name="T36" fmla="*/ 403 w 459"/>
                  <a:gd name="T37" fmla="*/ 27 h 602"/>
                  <a:gd name="T38" fmla="*/ 382 w 459"/>
                  <a:gd name="T39" fmla="*/ 15 h 602"/>
                  <a:gd name="T40" fmla="*/ 341 w 459"/>
                  <a:gd name="T41" fmla="*/ 3 h 602"/>
                  <a:gd name="T42" fmla="*/ 291 w 459"/>
                  <a:gd name="T43" fmla="*/ 0 h 602"/>
                  <a:gd name="T44" fmla="*/ 245 w 459"/>
                  <a:gd name="T45" fmla="*/ 9 h 602"/>
                  <a:gd name="T46" fmla="*/ 213 w 459"/>
                  <a:gd name="T47" fmla="*/ 27 h 602"/>
                  <a:gd name="T48" fmla="*/ 201 w 459"/>
                  <a:gd name="T49" fmla="*/ 42 h 602"/>
                  <a:gd name="T50" fmla="*/ 181 w 459"/>
                  <a:gd name="T51" fmla="*/ 44 h 602"/>
                  <a:gd name="T52" fmla="*/ 163 w 459"/>
                  <a:gd name="T53" fmla="*/ 56 h 602"/>
                  <a:gd name="T54" fmla="*/ 155 w 459"/>
                  <a:gd name="T55" fmla="*/ 87 h 602"/>
                  <a:gd name="T56" fmla="*/ 164 w 459"/>
                  <a:gd name="T57" fmla="*/ 138 h 602"/>
                  <a:gd name="T58" fmla="*/ 159 w 459"/>
                  <a:gd name="T59" fmla="*/ 144 h 602"/>
                  <a:gd name="T60" fmla="*/ 150 w 459"/>
                  <a:gd name="T61" fmla="*/ 162 h 602"/>
                  <a:gd name="T62" fmla="*/ 149 w 459"/>
                  <a:gd name="T63" fmla="*/ 184 h 602"/>
                  <a:gd name="T64" fmla="*/ 154 w 459"/>
                  <a:gd name="T65" fmla="*/ 201 h 602"/>
                  <a:gd name="T66" fmla="*/ 163 w 459"/>
                  <a:gd name="T67" fmla="*/ 214 h 602"/>
                  <a:gd name="T68" fmla="*/ 169 w 459"/>
                  <a:gd name="T69" fmla="*/ 237 h 602"/>
                  <a:gd name="T70" fmla="*/ 179 w 459"/>
                  <a:gd name="T71" fmla="*/ 271 h 602"/>
                  <a:gd name="T72" fmla="*/ 203 w 459"/>
                  <a:gd name="T73" fmla="*/ 306 h 602"/>
                  <a:gd name="T74" fmla="*/ 215 w 459"/>
                  <a:gd name="T75" fmla="*/ 364 h 602"/>
                  <a:gd name="T76" fmla="*/ 171 w 459"/>
                  <a:gd name="T77" fmla="*/ 381 h 602"/>
                  <a:gd name="T78" fmla="*/ 106 w 459"/>
                  <a:gd name="T79" fmla="*/ 401 h 602"/>
                  <a:gd name="T80" fmla="*/ 46 w 459"/>
                  <a:gd name="T81" fmla="*/ 428 h 602"/>
                  <a:gd name="T82" fmla="*/ 22 w 459"/>
                  <a:gd name="T83" fmla="*/ 449 h 602"/>
                  <a:gd name="T84" fmla="*/ 10 w 459"/>
                  <a:gd name="T85" fmla="*/ 479 h 602"/>
                  <a:gd name="T86" fmla="*/ 2 w 459"/>
                  <a:gd name="T87" fmla="*/ 540 h 602"/>
                  <a:gd name="T88" fmla="*/ 1 w 459"/>
                  <a:gd name="T89" fmla="*/ 594 h 602"/>
                  <a:gd name="T90" fmla="*/ 11 w 459"/>
                  <a:gd name="T91" fmla="*/ 602 h 602"/>
                  <a:gd name="T92" fmla="*/ 345 w 459"/>
                  <a:gd name="T93" fmla="*/ 589 h 602"/>
                  <a:gd name="T94" fmla="*/ 352 w 459"/>
                  <a:gd name="T95" fmla="*/ 577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9" h="602">
                    <a:moveTo>
                      <a:pt x="352" y="577"/>
                    </a:moveTo>
                    <a:lnTo>
                      <a:pt x="380" y="560"/>
                    </a:lnTo>
                    <a:lnTo>
                      <a:pt x="379" y="550"/>
                    </a:lnTo>
                    <a:lnTo>
                      <a:pt x="379" y="540"/>
                    </a:lnTo>
                    <a:lnTo>
                      <a:pt x="379" y="530"/>
                    </a:lnTo>
                    <a:lnTo>
                      <a:pt x="380" y="519"/>
                    </a:lnTo>
                    <a:lnTo>
                      <a:pt x="352" y="503"/>
                    </a:lnTo>
                    <a:lnTo>
                      <a:pt x="348" y="499"/>
                    </a:lnTo>
                    <a:lnTo>
                      <a:pt x="345" y="495"/>
                    </a:lnTo>
                    <a:lnTo>
                      <a:pt x="345" y="490"/>
                    </a:lnTo>
                    <a:lnTo>
                      <a:pt x="346" y="486"/>
                    </a:lnTo>
                    <a:lnTo>
                      <a:pt x="397" y="400"/>
                    </a:lnTo>
                    <a:lnTo>
                      <a:pt x="399" y="397"/>
                    </a:lnTo>
                    <a:lnTo>
                      <a:pt x="403" y="395"/>
                    </a:lnTo>
                    <a:lnTo>
                      <a:pt x="408" y="395"/>
                    </a:lnTo>
                    <a:lnTo>
                      <a:pt x="413" y="396"/>
                    </a:lnTo>
                    <a:lnTo>
                      <a:pt x="441" y="413"/>
                    </a:lnTo>
                    <a:lnTo>
                      <a:pt x="450" y="406"/>
                    </a:lnTo>
                    <a:lnTo>
                      <a:pt x="459" y="401"/>
                    </a:lnTo>
                    <a:lnTo>
                      <a:pt x="424" y="388"/>
                    </a:lnTo>
                    <a:lnTo>
                      <a:pt x="412" y="384"/>
                    </a:lnTo>
                    <a:lnTo>
                      <a:pt x="400" y="379"/>
                    </a:lnTo>
                    <a:lnTo>
                      <a:pt x="389" y="375"/>
                    </a:lnTo>
                    <a:lnTo>
                      <a:pt x="376" y="370"/>
                    </a:lnTo>
                    <a:lnTo>
                      <a:pt x="368" y="368"/>
                    </a:lnTo>
                    <a:lnTo>
                      <a:pt x="361" y="364"/>
                    </a:lnTo>
                    <a:lnTo>
                      <a:pt x="361" y="307"/>
                    </a:lnTo>
                    <a:lnTo>
                      <a:pt x="366" y="302"/>
                    </a:lnTo>
                    <a:lnTo>
                      <a:pt x="372" y="297"/>
                    </a:lnTo>
                    <a:lnTo>
                      <a:pt x="379" y="288"/>
                    </a:lnTo>
                    <a:lnTo>
                      <a:pt x="385" y="279"/>
                    </a:lnTo>
                    <a:lnTo>
                      <a:pt x="391" y="266"/>
                    </a:lnTo>
                    <a:lnTo>
                      <a:pt x="397" y="252"/>
                    </a:lnTo>
                    <a:lnTo>
                      <a:pt x="400" y="235"/>
                    </a:lnTo>
                    <a:lnTo>
                      <a:pt x="402" y="216"/>
                    </a:lnTo>
                    <a:lnTo>
                      <a:pt x="406" y="214"/>
                    </a:lnTo>
                    <a:lnTo>
                      <a:pt x="409" y="211"/>
                    </a:lnTo>
                    <a:lnTo>
                      <a:pt x="412" y="207"/>
                    </a:lnTo>
                    <a:lnTo>
                      <a:pt x="415" y="202"/>
                    </a:lnTo>
                    <a:lnTo>
                      <a:pt x="417" y="197"/>
                    </a:lnTo>
                    <a:lnTo>
                      <a:pt x="418" y="191"/>
                    </a:lnTo>
                    <a:lnTo>
                      <a:pt x="420" y="183"/>
                    </a:lnTo>
                    <a:lnTo>
                      <a:pt x="420" y="175"/>
                    </a:lnTo>
                    <a:lnTo>
                      <a:pt x="420" y="164"/>
                    </a:lnTo>
                    <a:lnTo>
                      <a:pt x="416" y="152"/>
                    </a:lnTo>
                    <a:lnTo>
                      <a:pt x="412" y="144"/>
                    </a:lnTo>
                    <a:lnTo>
                      <a:pt x="406" y="137"/>
                    </a:lnTo>
                    <a:lnTo>
                      <a:pt x="412" y="121"/>
                    </a:lnTo>
                    <a:lnTo>
                      <a:pt x="417" y="101"/>
                    </a:lnTo>
                    <a:lnTo>
                      <a:pt x="420" y="89"/>
                    </a:lnTo>
                    <a:lnTo>
                      <a:pt x="420" y="78"/>
                    </a:lnTo>
                    <a:lnTo>
                      <a:pt x="420" y="65"/>
                    </a:lnTo>
                    <a:lnTo>
                      <a:pt x="417" y="53"/>
                    </a:lnTo>
                    <a:lnTo>
                      <a:pt x="415" y="45"/>
                    </a:lnTo>
                    <a:lnTo>
                      <a:pt x="412" y="39"/>
                    </a:lnTo>
                    <a:lnTo>
                      <a:pt x="407" y="34"/>
                    </a:lnTo>
                    <a:lnTo>
                      <a:pt x="403" y="27"/>
                    </a:lnTo>
                    <a:lnTo>
                      <a:pt x="397" y="24"/>
                    </a:lnTo>
                    <a:lnTo>
                      <a:pt x="390" y="18"/>
                    </a:lnTo>
                    <a:lnTo>
                      <a:pt x="382" y="15"/>
                    </a:lnTo>
                    <a:lnTo>
                      <a:pt x="376" y="12"/>
                    </a:lnTo>
                    <a:lnTo>
                      <a:pt x="359" y="7"/>
                    </a:lnTo>
                    <a:lnTo>
                      <a:pt x="341" y="3"/>
                    </a:lnTo>
                    <a:lnTo>
                      <a:pt x="325" y="0"/>
                    </a:lnTo>
                    <a:lnTo>
                      <a:pt x="307" y="0"/>
                    </a:lnTo>
                    <a:lnTo>
                      <a:pt x="291" y="0"/>
                    </a:lnTo>
                    <a:lnTo>
                      <a:pt x="276" y="2"/>
                    </a:lnTo>
                    <a:lnTo>
                      <a:pt x="260" y="6"/>
                    </a:lnTo>
                    <a:lnTo>
                      <a:pt x="245" y="9"/>
                    </a:lnTo>
                    <a:lnTo>
                      <a:pt x="231" y="16"/>
                    </a:lnTo>
                    <a:lnTo>
                      <a:pt x="218" y="22"/>
                    </a:lnTo>
                    <a:lnTo>
                      <a:pt x="213" y="27"/>
                    </a:lnTo>
                    <a:lnTo>
                      <a:pt x="209" y="31"/>
                    </a:lnTo>
                    <a:lnTo>
                      <a:pt x="204" y="36"/>
                    </a:lnTo>
                    <a:lnTo>
                      <a:pt x="201" y="42"/>
                    </a:lnTo>
                    <a:lnTo>
                      <a:pt x="194" y="42"/>
                    </a:lnTo>
                    <a:lnTo>
                      <a:pt x="187" y="43"/>
                    </a:lnTo>
                    <a:lnTo>
                      <a:pt x="181" y="44"/>
                    </a:lnTo>
                    <a:lnTo>
                      <a:pt x="176" y="45"/>
                    </a:lnTo>
                    <a:lnTo>
                      <a:pt x="168" y="51"/>
                    </a:lnTo>
                    <a:lnTo>
                      <a:pt x="163" y="56"/>
                    </a:lnTo>
                    <a:lnTo>
                      <a:pt x="158" y="65"/>
                    </a:lnTo>
                    <a:lnTo>
                      <a:pt x="155" y="75"/>
                    </a:lnTo>
                    <a:lnTo>
                      <a:pt x="155" y="87"/>
                    </a:lnTo>
                    <a:lnTo>
                      <a:pt x="155" y="98"/>
                    </a:lnTo>
                    <a:lnTo>
                      <a:pt x="159" y="120"/>
                    </a:lnTo>
                    <a:lnTo>
                      <a:pt x="164" y="138"/>
                    </a:lnTo>
                    <a:lnTo>
                      <a:pt x="164" y="139"/>
                    </a:lnTo>
                    <a:lnTo>
                      <a:pt x="164" y="139"/>
                    </a:lnTo>
                    <a:lnTo>
                      <a:pt x="159" y="144"/>
                    </a:lnTo>
                    <a:lnTo>
                      <a:pt x="154" y="151"/>
                    </a:lnTo>
                    <a:lnTo>
                      <a:pt x="151" y="156"/>
                    </a:lnTo>
                    <a:lnTo>
                      <a:pt x="150" y="162"/>
                    </a:lnTo>
                    <a:lnTo>
                      <a:pt x="149" y="170"/>
                    </a:lnTo>
                    <a:lnTo>
                      <a:pt x="149" y="176"/>
                    </a:lnTo>
                    <a:lnTo>
                      <a:pt x="149" y="184"/>
                    </a:lnTo>
                    <a:lnTo>
                      <a:pt x="150" y="191"/>
                    </a:lnTo>
                    <a:lnTo>
                      <a:pt x="151" y="196"/>
                    </a:lnTo>
                    <a:lnTo>
                      <a:pt x="154" y="201"/>
                    </a:lnTo>
                    <a:lnTo>
                      <a:pt x="156" y="206"/>
                    </a:lnTo>
                    <a:lnTo>
                      <a:pt x="159" y="210"/>
                    </a:lnTo>
                    <a:lnTo>
                      <a:pt x="163" y="214"/>
                    </a:lnTo>
                    <a:lnTo>
                      <a:pt x="167" y="216"/>
                    </a:lnTo>
                    <a:lnTo>
                      <a:pt x="168" y="227"/>
                    </a:lnTo>
                    <a:lnTo>
                      <a:pt x="169" y="237"/>
                    </a:lnTo>
                    <a:lnTo>
                      <a:pt x="172" y="246"/>
                    </a:lnTo>
                    <a:lnTo>
                      <a:pt x="174" y="255"/>
                    </a:lnTo>
                    <a:lnTo>
                      <a:pt x="179" y="271"/>
                    </a:lnTo>
                    <a:lnTo>
                      <a:pt x="187" y="286"/>
                    </a:lnTo>
                    <a:lnTo>
                      <a:pt x="195" y="297"/>
                    </a:lnTo>
                    <a:lnTo>
                      <a:pt x="203" y="306"/>
                    </a:lnTo>
                    <a:lnTo>
                      <a:pt x="210" y="314"/>
                    </a:lnTo>
                    <a:lnTo>
                      <a:pt x="215" y="319"/>
                    </a:lnTo>
                    <a:lnTo>
                      <a:pt x="215" y="364"/>
                    </a:lnTo>
                    <a:lnTo>
                      <a:pt x="201" y="369"/>
                    </a:lnTo>
                    <a:lnTo>
                      <a:pt x="186" y="375"/>
                    </a:lnTo>
                    <a:lnTo>
                      <a:pt x="171" y="381"/>
                    </a:lnTo>
                    <a:lnTo>
                      <a:pt x="155" y="384"/>
                    </a:lnTo>
                    <a:lnTo>
                      <a:pt x="129" y="393"/>
                    </a:lnTo>
                    <a:lnTo>
                      <a:pt x="106" y="401"/>
                    </a:lnTo>
                    <a:lnTo>
                      <a:pt x="83" y="410"/>
                    </a:lnTo>
                    <a:lnTo>
                      <a:pt x="64" y="419"/>
                    </a:lnTo>
                    <a:lnTo>
                      <a:pt x="46" y="428"/>
                    </a:lnTo>
                    <a:lnTo>
                      <a:pt x="32" y="438"/>
                    </a:lnTo>
                    <a:lnTo>
                      <a:pt x="27" y="444"/>
                    </a:lnTo>
                    <a:lnTo>
                      <a:pt x="22" y="449"/>
                    </a:lnTo>
                    <a:lnTo>
                      <a:pt x="18" y="455"/>
                    </a:lnTo>
                    <a:lnTo>
                      <a:pt x="15" y="460"/>
                    </a:lnTo>
                    <a:lnTo>
                      <a:pt x="10" y="479"/>
                    </a:lnTo>
                    <a:lnTo>
                      <a:pt x="6" y="499"/>
                    </a:lnTo>
                    <a:lnTo>
                      <a:pt x="4" y="521"/>
                    </a:lnTo>
                    <a:lnTo>
                      <a:pt x="2" y="540"/>
                    </a:lnTo>
                    <a:lnTo>
                      <a:pt x="0" y="573"/>
                    </a:lnTo>
                    <a:lnTo>
                      <a:pt x="0" y="589"/>
                    </a:lnTo>
                    <a:lnTo>
                      <a:pt x="1" y="594"/>
                    </a:lnTo>
                    <a:lnTo>
                      <a:pt x="4" y="598"/>
                    </a:lnTo>
                    <a:lnTo>
                      <a:pt x="7" y="600"/>
                    </a:lnTo>
                    <a:lnTo>
                      <a:pt x="11" y="602"/>
                    </a:lnTo>
                    <a:lnTo>
                      <a:pt x="350" y="602"/>
                    </a:lnTo>
                    <a:lnTo>
                      <a:pt x="346" y="594"/>
                    </a:lnTo>
                    <a:lnTo>
                      <a:pt x="345" y="589"/>
                    </a:lnTo>
                    <a:lnTo>
                      <a:pt x="345" y="585"/>
                    </a:lnTo>
                    <a:lnTo>
                      <a:pt x="348" y="581"/>
                    </a:lnTo>
                    <a:lnTo>
                      <a:pt x="352" y="5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3674">
                <a:extLst>
                  <a:ext uri="{FF2B5EF4-FFF2-40B4-BE49-F238E27FC236}">
                    <a16:creationId xmlns:a16="http://schemas.microsoft.com/office/drawing/2014/main" id="{65BC3185-57C3-407E-9973-32375863DF72}"/>
                  </a:ext>
                </a:extLst>
              </p:cNvPr>
              <p:cNvSpPr>
                <a:spLocks noEditPoints="1"/>
              </p:cNvSpPr>
              <p:nvPr/>
            </p:nvSpPr>
            <p:spPr bwMode="auto">
              <a:xfrm>
                <a:off x="6597650" y="5497513"/>
                <a:ext cx="131762" cy="133350"/>
              </a:xfrm>
              <a:custGeom>
                <a:avLst/>
                <a:gdLst>
                  <a:gd name="T0" fmla="*/ 151 w 332"/>
                  <a:gd name="T1" fmla="*/ 243 h 336"/>
                  <a:gd name="T2" fmla="*/ 129 w 332"/>
                  <a:gd name="T3" fmla="*/ 235 h 336"/>
                  <a:gd name="T4" fmla="*/ 111 w 332"/>
                  <a:gd name="T5" fmla="*/ 222 h 336"/>
                  <a:gd name="T6" fmla="*/ 97 w 332"/>
                  <a:gd name="T7" fmla="*/ 204 h 336"/>
                  <a:gd name="T8" fmla="*/ 89 w 332"/>
                  <a:gd name="T9" fmla="*/ 182 h 336"/>
                  <a:gd name="T10" fmla="*/ 88 w 332"/>
                  <a:gd name="T11" fmla="*/ 159 h 336"/>
                  <a:gd name="T12" fmla="*/ 94 w 332"/>
                  <a:gd name="T13" fmla="*/ 136 h 336"/>
                  <a:gd name="T14" fmla="*/ 106 w 332"/>
                  <a:gd name="T15" fmla="*/ 117 h 336"/>
                  <a:gd name="T16" fmla="*/ 122 w 332"/>
                  <a:gd name="T17" fmla="*/ 103 h 336"/>
                  <a:gd name="T18" fmla="*/ 143 w 332"/>
                  <a:gd name="T19" fmla="*/ 92 h 336"/>
                  <a:gd name="T20" fmla="*/ 166 w 332"/>
                  <a:gd name="T21" fmla="*/ 89 h 336"/>
                  <a:gd name="T22" fmla="*/ 189 w 332"/>
                  <a:gd name="T23" fmla="*/ 92 h 336"/>
                  <a:gd name="T24" fmla="*/ 210 w 332"/>
                  <a:gd name="T25" fmla="*/ 103 h 336"/>
                  <a:gd name="T26" fmla="*/ 226 w 332"/>
                  <a:gd name="T27" fmla="*/ 117 h 336"/>
                  <a:gd name="T28" fmla="*/ 238 w 332"/>
                  <a:gd name="T29" fmla="*/ 136 h 336"/>
                  <a:gd name="T30" fmla="*/ 243 w 332"/>
                  <a:gd name="T31" fmla="*/ 159 h 336"/>
                  <a:gd name="T32" fmla="*/ 242 w 332"/>
                  <a:gd name="T33" fmla="*/ 182 h 336"/>
                  <a:gd name="T34" fmla="*/ 234 w 332"/>
                  <a:gd name="T35" fmla="*/ 204 h 336"/>
                  <a:gd name="T36" fmla="*/ 221 w 332"/>
                  <a:gd name="T37" fmla="*/ 222 h 336"/>
                  <a:gd name="T38" fmla="*/ 203 w 332"/>
                  <a:gd name="T39" fmla="*/ 235 h 336"/>
                  <a:gd name="T40" fmla="*/ 181 w 332"/>
                  <a:gd name="T41" fmla="*/ 243 h 336"/>
                  <a:gd name="T42" fmla="*/ 306 w 332"/>
                  <a:gd name="T43" fmla="*/ 204 h 336"/>
                  <a:gd name="T44" fmla="*/ 300 w 332"/>
                  <a:gd name="T45" fmla="*/ 195 h 336"/>
                  <a:gd name="T46" fmla="*/ 302 w 332"/>
                  <a:gd name="T47" fmla="*/ 167 h 336"/>
                  <a:gd name="T48" fmla="*/ 300 w 332"/>
                  <a:gd name="T49" fmla="*/ 139 h 336"/>
                  <a:gd name="T50" fmla="*/ 306 w 332"/>
                  <a:gd name="T51" fmla="*/ 130 h 336"/>
                  <a:gd name="T52" fmla="*/ 269 w 332"/>
                  <a:gd name="T53" fmla="*/ 64 h 336"/>
                  <a:gd name="T54" fmla="*/ 257 w 332"/>
                  <a:gd name="T55" fmla="*/ 65 h 336"/>
                  <a:gd name="T56" fmla="*/ 242 w 332"/>
                  <a:gd name="T57" fmla="*/ 53 h 336"/>
                  <a:gd name="T58" fmla="*/ 215 w 332"/>
                  <a:gd name="T59" fmla="*/ 35 h 336"/>
                  <a:gd name="T60" fmla="*/ 207 w 332"/>
                  <a:gd name="T61" fmla="*/ 27 h 336"/>
                  <a:gd name="T62" fmla="*/ 135 w 332"/>
                  <a:gd name="T63" fmla="*/ 0 h 336"/>
                  <a:gd name="T64" fmla="*/ 133 w 332"/>
                  <a:gd name="T65" fmla="*/ 31 h 336"/>
                  <a:gd name="T66" fmla="*/ 113 w 332"/>
                  <a:gd name="T67" fmla="*/ 41 h 336"/>
                  <a:gd name="T68" fmla="*/ 77 w 332"/>
                  <a:gd name="T69" fmla="*/ 63 h 336"/>
                  <a:gd name="T70" fmla="*/ 67 w 332"/>
                  <a:gd name="T71" fmla="*/ 65 h 336"/>
                  <a:gd name="T72" fmla="*/ 0 w 332"/>
                  <a:gd name="T73" fmla="*/ 114 h 336"/>
                  <a:gd name="T74" fmla="*/ 31 w 332"/>
                  <a:gd name="T75" fmla="*/ 135 h 336"/>
                  <a:gd name="T76" fmla="*/ 30 w 332"/>
                  <a:gd name="T77" fmla="*/ 154 h 336"/>
                  <a:gd name="T78" fmla="*/ 31 w 332"/>
                  <a:gd name="T79" fmla="*/ 191 h 336"/>
                  <a:gd name="T80" fmla="*/ 29 w 332"/>
                  <a:gd name="T81" fmla="*/ 202 h 336"/>
                  <a:gd name="T82" fmla="*/ 38 w 332"/>
                  <a:gd name="T83" fmla="*/ 284 h 336"/>
                  <a:gd name="T84" fmla="*/ 71 w 332"/>
                  <a:gd name="T85" fmla="*/ 267 h 336"/>
                  <a:gd name="T86" fmla="*/ 89 w 332"/>
                  <a:gd name="T87" fmla="*/ 279 h 336"/>
                  <a:gd name="T88" fmla="*/ 139 w 332"/>
                  <a:gd name="T89" fmla="*/ 300 h 336"/>
                  <a:gd name="T90" fmla="*/ 146 w 332"/>
                  <a:gd name="T91" fmla="*/ 308 h 336"/>
                  <a:gd name="T92" fmla="*/ 207 w 332"/>
                  <a:gd name="T93" fmla="*/ 336 h 336"/>
                  <a:gd name="T94" fmla="*/ 208 w 332"/>
                  <a:gd name="T95" fmla="*/ 306 h 336"/>
                  <a:gd name="T96" fmla="*/ 223 w 332"/>
                  <a:gd name="T97" fmla="*/ 297 h 336"/>
                  <a:gd name="T98" fmla="*/ 246 w 332"/>
                  <a:gd name="T99" fmla="*/ 279 h 336"/>
                  <a:gd name="T100" fmla="*/ 257 w 332"/>
                  <a:gd name="T101" fmla="*/ 268 h 336"/>
                  <a:gd name="T102" fmla="*/ 269 w 332"/>
                  <a:gd name="T103" fmla="*/ 270 h 336"/>
                  <a:gd name="T104" fmla="*/ 306 w 332"/>
                  <a:gd name="T105" fmla="*/ 20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2" h="336">
                    <a:moveTo>
                      <a:pt x="166" y="245"/>
                    </a:moveTo>
                    <a:lnTo>
                      <a:pt x="158" y="244"/>
                    </a:lnTo>
                    <a:lnTo>
                      <a:pt x="151" y="243"/>
                    </a:lnTo>
                    <a:lnTo>
                      <a:pt x="143" y="241"/>
                    </a:lnTo>
                    <a:lnTo>
                      <a:pt x="135" y="239"/>
                    </a:lnTo>
                    <a:lnTo>
                      <a:pt x="129" y="235"/>
                    </a:lnTo>
                    <a:lnTo>
                      <a:pt x="122" y="231"/>
                    </a:lnTo>
                    <a:lnTo>
                      <a:pt x="116" y="227"/>
                    </a:lnTo>
                    <a:lnTo>
                      <a:pt x="111" y="222"/>
                    </a:lnTo>
                    <a:lnTo>
                      <a:pt x="106" y="217"/>
                    </a:lnTo>
                    <a:lnTo>
                      <a:pt x="101" y="211"/>
                    </a:lnTo>
                    <a:lnTo>
                      <a:pt x="97" y="204"/>
                    </a:lnTo>
                    <a:lnTo>
                      <a:pt x="94" y="198"/>
                    </a:lnTo>
                    <a:lnTo>
                      <a:pt x="92" y="190"/>
                    </a:lnTo>
                    <a:lnTo>
                      <a:pt x="89" y="182"/>
                    </a:lnTo>
                    <a:lnTo>
                      <a:pt x="88" y="175"/>
                    </a:lnTo>
                    <a:lnTo>
                      <a:pt x="88" y="167"/>
                    </a:lnTo>
                    <a:lnTo>
                      <a:pt x="88" y="159"/>
                    </a:lnTo>
                    <a:lnTo>
                      <a:pt x="89" y="151"/>
                    </a:lnTo>
                    <a:lnTo>
                      <a:pt x="92" y="144"/>
                    </a:lnTo>
                    <a:lnTo>
                      <a:pt x="94" y="136"/>
                    </a:lnTo>
                    <a:lnTo>
                      <a:pt x="97" y="130"/>
                    </a:lnTo>
                    <a:lnTo>
                      <a:pt x="101" y="123"/>
                    </a:lnTo>
                    <a:lnTo>
                      <a:pt x="106" y="117"/>
                    </a:lnTo>
                    <a:lnTo>
                      <a:pt x="111" y="112"/>
                    </a:lnTo>
                    <a:lnTo>
                      <a:pt x="116" y="106"/>
                    </a:lnTo>
                    <a:lnTo>
                      <a:pt x="122" y="103"/>
                    </a:lnTo>
                    <a:lnTo>
                      <a:pt x="129" y="99"/>
                    </a:lnTo>
                    <a:lnTo>
                      <a:pt x="135" y="95"/>
                    </a:lnTo>
                    <a:lnTo>
                      <a:pt x="143" y="92"/>
                    </a:lnTo>
                    <a:lnTo>
                      <a:pt x="151" y="90"/>
                    </a:lnTo>
                    <a:lnTo>
                      <a:pt x="158" y="90"/>
                    </a:lnTo>
                    <a:lnTo>
                      <a:pt x="166" y="89"/>
                    </a:lnTo>
                    <a:lnTo>
                      <a:pt x="174" y="90"/>
                    </a:lnTo>
                    <a:lnTo>
                      <a:pt x="181" y="90"/>
                    </a:lnTo>
                    <a:lnTo>
                      <a:pt x="189" y="92"/>
                    </a:lnTo>
                    <a:lnTo>
                      <a:pt x="196" y="95"/>
                    </a:lnTo>
                    <a:lnTo>
                      <a:pt x="203" y="99"/>
                    </a:lnTo>
                    <a:lnTo>
                      <a:pt x="210" y="103"/>
                    </a:lnTo>
                    <a:lnTo>
                      <a:pt x="215" y="106"/>
                    </a:lnTo>
                    <a:lnTo>
                      <a:pt x="221" y="112"/>
                    </a:lnTo>
                    <a:lnTo>
                      <a:pt x="226" y="117"/>
                    </a:lnTo>
                    <a:lnTo>
                      <a:pt x="230" y="123"/>
                    </a:lnTo>
                    <a:lnTo>
                      <a:pt x="234" y="130"/>
                    </a:lnTo>
                    <a:lnTo>
                      <a:pt x="238" y="136"/>
                    </a:lnTo>
                    <a:lnTo>
                      <a:pt x="241" y="144"/>
                    </a:lnTo>
                    <a:lnTo>
                      <a:pt x="242" y="151"/>
                    </a:lnTo>
                    <a:lnTo>
                      <a:pt x="243" y="159"/>
                    </a:lnTo>
                    <a:lnTo>
                      <a:pt x="244" y="167"/>
                    </a:lnTo>
                    <a:lnTo>
                      <a:pt x="243" y="175"/>
                    </a:lnTo>
                    <a:lnTo>
                      <a:pt x="242" y="182"/>
                    </a:lnTo>
                    <a:lnTo>
                      <a:pt x="241" y="190"/>
                    </a:lnTo>
                    <a:lnTo>
                      <a:pt x="238" y="198"/>
                    </a:lnTo>
                    <a:lnTo>
                      <a:pt x="234" y="204"/>
                    </a:lnTo>
                    <a:lnTo>
                      <a:pt x="230" y="211"/>
                    </a:lnTo>
                    <a:lnTo>
                      <a:pt x="226" y="217"/>
                    </a:lnTo>
                    <a:lnTo>
                      <a:pt x="221" y="222"/>
                    </a:lnTo>
                    <a:lnTo>
                      <a:pt x="215" y="227"/>
                    </a:lnTo>
                    <a:lnTo>
                      <a:pt x="210" y="231"/>
                    </a:lnTo>
                    <a:lnTo>
                      <a:pt x="203" y="235"/>
                    </a:lnTo>
                    <a:lnTo>
                      <a:pt x="196" y="239"/>
                    </a:lnTo>
                    <a:lnTo>
                      <a:pt x="189" y="241"/>
                    </a:lnTo>
                    <a:lnTo>
                      <a:pt x="181" y="243"/>
                    </a:lnTo>
                    <a:lnTo>
                      <a:pt x="174" y="244"/>
                    </a:lnTo>
                    <a:lnTo>
                      <a:pt x="166" y="245"/>
                    </a:lnTo>
                    <a:close/>
                    <a:moveTo>
                      <a:pt x="306" y="204"/>
                    </a:moveTo>
                    <a:lnTo>
                      <a:pt x="302" y="202"/>
                    </a:lnTo>
                    <a:lnTo>
                      <a:pt x="301" y="199"/>
                    </a:lnTo>
                    <a:lnTo>
                      <a:pt x="300" y="195"/>
                    </a:lnTo>
                    <a:lnTo>
                      <a:pt x="300" y="191"/>
                    </a:lnTo>
                    <a:lnTo>
                      <a:pt x="302" y="180"/>
                    </a:lnTo>
                    <a:lnTo>
                      <a:pt x="302" y="167"/>
                    </a:lnTo>
                    <a:lnTo>
                      <a:pt x="302" y="154"/>
                    </a:lnTo>
                    <a:lnTo>
                      <a:pt x="300" y="142"/>
                    </a:lnTo>
                    <a:lnTo>
                      <a:pt x="300" y="139"/>
                    </a:lnTo>
                    <a:lnTo>
                      <a:pt x="301" y="135"/>
                    </a:lnTo>
                    <a:lnTo>
                      <a:pt x="302" y="132"/>
                    </a:lnTo>
                    <a:lnTo>
                      <a:pt x="306" y="130"/>
                    </a:lnTo>
                    <a:lnTo>
                      <a:pt x="332" y="114"/>
                    </a:lnTo>
                    <a:lnTo>
                      <a:pt x="293" y="50"/>
                    </a:lnTo>
                    <a:lnTo>
                      <a:pt x="269" y="64"/>
                    </a:lnTo>
                    <a:lnTo>
                      <a:pt x="265" y="65"/>
                    </a:lnTo>
                    <a:lnTo>
                      <a:pt x="261" y="65"/>
                    </a:lnTo>
                    <a:lnTo>
                      <a:pt x="257" y="65"/>
                    </a:lnTo>
                    <a:lnTo>
                      <a:pt x="255" y="63"/>
                    </a:lnTo>
                    <a:lnTo>
                      <a:pt x="251" y="59"/>
                    </a:lnTo>
                    <a:lnTo>
                      <a:pt x="242" y="53"/>
                    </a:lnTo>
                    <a:lnTo>
                      <a:pt x="233" y="45"/>
                    </a:lnTo>
                    <a:lnTo>
                      <a:pt x="224" y="40"/>
                    </a:lnTo>
                    <a:lnTo>
                      <a:pt x="215" y="35"/>
                    </a:lnTo>
                    <a:lnTo>
                      <a:pt x="211" y="33"/>
                    </a:lnTo>
                    <a:lnTo>
                      <a:pt x="208" y="31"/>
                    </a:lnTo>
                    <a:lnTo>
                      <a:pt x="207" y="27"/>
                    </a:lnTo>
                    <a:lnTo>
                      <a:pt x="207" y="24"/>
                    </a:lnTo>
                    <a:lnTo>
                      <a:pt x="207" y="0"/>
                    </a:lnTo>
                    <a:lnTo>
                      <a:pt x="135" y="0"/>
                    </a:lnTo>
                    <a:lnTo>
                      <a:pt x="135" y="24"/>
                    </a:lnTo>
                    <a:lnTo>
                      <a:pt x="134" y="27"/>
                    </a:lnTo>
                    <a:lnTo>
                      <a:pt x="133" y="31"/>
                    </a:lnTo>
                    <a:lnTo>
                      <a:pt x="130" y="33"/>
                    </a:lnTo>
                    <a:lnTo>
                      <a:pt x="126" y="35"/>
                    </a:lnTo>
                    <a:lnTo>
                      <a:pt x="113" y="41"/>
                    </a:lnTo>
                    <a:lnTo>
                      <a:pt x="101" y="47"/>
                    </a:lnTo>
                    <a:lnTo>
                      <a:pt x="88" y="55"/>
                    </a:lnTo>
                    <a:lnTo>
                      <a:pt x="77" y="63"/>
                    </a:lnTo>
                    <a:lnTo>
                      <a:pt x="75" y="65"/>
                    </a:lnTo>
                    <a:lnTo>
                      <a:pt x="71" y="65"/>
                    </a:lnTo>
                    <a:lnTo>
                      <a:pt x="67" y="65"/>
                    </a:lnTo>
                    <a:lnTo>
                      <a:pt x="63" y="64"/>
                    </a:lnTo>
                    <a:lnTo>
                      <a:pt x="38" y="50"/>
                    </a:lnTo>
                    <a:lnTo>
                      <a:pt x="0" y="114"/>
                    </a:lnTo>
                    <a:lnTo>
                      <a:pt x="26" y="130"/>
                    </a:lnTo>
                    <a:lnTo>
                      <a:pt x="29" y="132"/>
                    </a:lnTo>
                    <a:lnTo>
                      <a:pt x="31" y="135"/>
                    </a:lnTo>
                    <a:lnTo>
                      <a:pt x="33" y="139"/>
                    </a:lnTo>
                    <a:lnTo>
                      <a:pt x="31" y="142"/>
                    </a:lnTo>
                    <a:lnTo>
                      <a:pt x="30" y="154"/>
                    </a:lnTo>
                    <a:lnTo>
                      <a:pt x="30" y="167"/>
                    </a:lnTo>
                    <a:lnTo>
                      <a:pt x="30" y="178"/>
                    </a:lnTo>
                    <a:lnTo>
                      <a:pt x="31" y="191"/>
                    </a:lnTo>
                    <a:lnTo>
                      <a:pt x="33" y="195"/>
                    </a:lnTo>
                    <a:lnTo>
                      <a:pt x="31" y="199"/>
                    </a:lnTo>
                    <a:lnTo>
                      <a:pt x="29" y="202"/>
                    </a:lnTo>
                    <a:lnTo>
                      <a:pt x="26" y="204"/>
                    </a:lnTo>
                    <a:lnTo>
                      <a:pt x="0" y="220"/>
                    </a:lnTo>
                    <a:lnTo>
                      <a:pt x="38" y="284"/>
                    </a:lnTo>
                    <a:lnTo>
                      <a:pt x="63" y="270"/>
                    </a:lnTo>
                    <a:lnTo>
                      <a:pt x="67" y="268"/>
                    </a:lnTo>
                    <a:lnTo>
                      <a:pt x="71" y="267"/>
                    </a:lnTo>
                    <a:lnTo>
                      <a:pt x="75" y="268"/>
                    </a:lnTo>
                    <a:lnTo>
                      <a:pt x="77" y="271"/>
                    </a:lnTo>
                    <a:lnTo>
                      <a:pt x="89" y="279"/>
                    </a:lnTo>
                    <a:lnTo>
                      <a:pt x="106" y="286"/>
                    </a:lnTo>
                    <a:lnTo>
                      <a:pt x="124" y="295"/>
                    </a:lnTo>
                    <a:lnTo>
                      <a:pt x="139" y="300"/>
                    </a:lnTo>
                    <a:lnTo>
                      <a:pt x="142" y="303"/>
                    </a:lnTo>
                    <a:lnTo>
                      <a:pt x="144" y="306"/>
                    </a:lnTo>
                    <a:lnTo>
                      <a:pt x="146" y="308"/>
                    </a:lnTo>
                    <a:lnTo>
                      <a:pt x="147" y="312"/>
                    </a:lnTo>
                    <a:lnTo>
                      <a:pt x="147" y="336"/>
                    </a:lnTo>
                    <a:lnTo>
                      <a:pt x="207" y="336"/>
                    </a:lnTo>
                    <a:lnTo>
                      <a:pt x="207" y="312"/>
                    </a:lnTo>
                    <a:lnTo>
                      <a:pt x="207" y="308"/>
                    </a:lnTo>
                    <a:lnTo>
                      <a:pt x="208" y="306"/>
                    </a:lnTo>
                    <a:lnTo>
                      <a:pt x="211" y="303"/>
                    </a:lnTo>
                    <a:lnTo>
                      <a:pt x="215" y="300"/>
                    </a:lnTo>
                    <a:lnTo>
                      <a:pt x="223" y="297"/>
                    </a:lnTo>
                    <a:lnTo>
                      <a:pt x="230" y="291"/>
                    </a:lnTo>
                    <a:lnTo>
                      <a:pt x="238" y="285"/>
                    </a:lnTo>
                    <a:lnTo>
                      <a:pt x="246" y="279"/>
                    </a:lnTo>
                    <a:lnTo>
                      <a:pt x="250" y="275"/>
                    </a:lnTo>
                    <a:lnTo>
                      <a:pt x="255" y="271"/>
                    </a:lnTo>
                    <a:lnTo>
                      <a:pt x="257" y="268"/>
                    </a:lnTo>
                    <a:lnTo>
                      <a:pt x="261" y="267"/>
                    </a:lnTo>
                    <a:lnTo>
                      <a:pt x="265" y="268"/>
                    </a:lnTo>
                    <a:lnTo>
                      <a:pt x="269" y="270"/>
                    </a:lnTo>
                    <a:lnTo>
                      <a:pt x="295" y="284"/>
                    </a:lnTo>
                    <a:lnTo>
                      <a:pt x="332" y="220"/>
                    </a:lnTo>
                    <a:lnTo>
                      <a:pt x="306"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33" name="Group 32">
            <a:extLst>
              <a:ext uri="{FF2B5EF4-FFF2-40B4-BE49-F238E27FC236}">
                <a16:creationId xmlns:a16="http://schemas.microsoft.com/office/drawing/2014/main" id="{B8D21246-BAE3-5823-E903-D822668D6540}"/>
              </a:ext>
            </a:extLst>
          </p:cNvPr>
          <p:cNvGrpSpPr/>
          <p:nvPr/>
        </p:nvGrpSpPr>
        <p:grpSpPr>
          <a:xfrm>
            <a:off x="979129" y="3271215"/>
            <a:ext cx="2827661" cy="704535"/>
            <a:chOff x="1205705" y="3756735"/>
            <a:chExt cx="2827661" cy="704535"/>
          </a:xfrm>
        </p:grpSpPr>
        <p:sp>
          <p:nvSpPr>
            <p:cNvPr id="16" name="Rectangle: Rounded Corners 15">
              <a:extLst>
                <a:ext uri="{FF2B5EF4-FFF2-40B4-BE49-F238E27FC236}">
                  <a16:creationId xmlns:a16="http://schemas.microsoft.com/office/drawing/2014/main" id="{2B36AC0E-9EB8-40D5-9755-AF053C09E83C}"/>
                </a:ext>
                <a:ext uri="{C183D7F6-B498-43B3-948B-1728B52AA6E4}">
                  <adec:decorative xmlns:adec="http://schemas.microsoft.com/office/drawing/2017/decorative" val="1"/>
                </a:ext>
              </a:extLst>
            </p:cNvPr>
            <p:cNvSpPr/>
            <p:nvPr/>
          </p:nvSpPr>
          <p:spPr>
            <a:xfrm>
              <a:off x="1205705" y="3831253"/>
              <a:ext cx="2744355" cy="555500"/>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1600" dirty="0">
                  <a:latin typeface="Avenir Next LT Pro Demi" panose="020B0704020202020204" pitchFamily="34" charset="0"/>
                </a:rPr>
                <a:t>     Private school</a:t>
              </a:r>
            </a:p>
          </p:txBody>
        </p:sp>
        <p:sp>
          <p:nvSpPr>
            <p:cNvPr id="17" name="Oval 16">
              <a:extLst>
                <a:ext uri="{FF2B5EF4-FFF2-40B4-BE49-F238E27FC236}">
                  <a16:creationId xmlns:a16="http://schemas.microsoft.com/office/drawing/2014/main" id="{7955FEAE-2B7A-4309-B121-928C2074951F}"/>
                </a:ext>
                <a:ext uri="{C183D7F6-B498-43B3-948B-1728B52AA6E4}">
                  <adec:decorative xmlns:adec="http://schemas.microsoft.com/office/drawing/2017/decorative" val="1"/>
                </a:ext>
              </a:extLst>
            </p:cNvPr>
            <p:cNvSpPr/>
            <p:nvPr/>
          </p:nvSpPr>
          <p:spPr>
            <a:xfrm>
              <a:off x="3328831" y="3756735"/>
              <a:ext cx="704535" cy="704535"/>
            </a:xfrm>
            <a:prstGeom prst="ellipse">
              <a:avLst/>
            </a:prstGeom>
            <a:solidFill>
              <a:schemeClr val="accent1"/>
            </a:solidFill>
            <a:ln>
              <a:solidFill>
                <a:schemeClr val="tx2">
                  <a:lumMod val="1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grpSp>
          <p:nvGrpSpPr>
            <p:cNvPr id="26" name="Group 25" descr="Icon of gears. ">
              <a:extLst>
                <a:ext uri="{FF2B5EF4-FFF2-40B4-BE49-F238E27FC236}">
                  <a16:creationId xmlns:a16="http://schemas.microsoft.com/office/drawing/2014/main" id="{6DD6C745-320A-4822-9F26-86FCBFDA92E7}"/>
                </a:ext>
              </a:extLst>
            </p:cNvPr>
            <p:cNvGrpSpPr/>
            <p:nvPr/>
          </p:nvGrpSpPr>
          <p:grpSpPr>
            <a:xfrm>
              <a:off x="3552218" y="3980121"/>
              <a:ext cx="257763" cy="257763"/>
              <a:chOff x="7613650" y="1387475"/>
              <a:chExt cx="284163" cy="284163"/>
            </a:xfrm>
            <a:solidFill>
              <a:schemeClr val="bg1"/>
            </a:solidFill>
          </p:grpSpPr>
          <p:sp>
            <p:nvSpPr>
              <p:cNvPr id="27" name="Freeform 4359">
                <a:extLst>
                  <a:ext uri="{FF2B5EF4-FFF2-40B4-BE49-F238E27FC236}">
                    <a16:creationId xmlns:a16="http://schemas.microsoft.com/office/drawing/2014/main" id="{429C006C-5DDF-460E-BEC6-DF44212DC2F1}"/>
                  </a:ext>
                </a:extLst>
              </p:cNvPr>
              <p:cNvSpPr>
                <a:spLocks noEditPoints="1"/>
              </p:cNvSpPr>
              <p:nvPr/>
            </p:nvSpPr>
            <p:spPr bwMode="auto">
              <a:xfrm>
                <a:off x="7613650" y="1471613"/>
                <a:ext cx="200025" cy="200025"/>
              </a:xfrm>
              <a:custGeom>
                <a:avLst/>
                <a:gdLst>
                  <a:gd name="T0" fmla="*/ 276 w 629"/>
                  <a:gd name="T1" fmla="*/ 436 h 629"/>
                  <a:gd name="T2" fmla="*/ 233 w 629"/>
                  <a:gd name="T3" fmla="*/ 411 h 629"/>
                  <a:gd name="T4" fmla="*/ 202 w 629"/>
                  <a:gd name="T5" fmla="*/ 374 h 629"/>
                  <a:gd name="T6" fmla="*/ 187 w 629"/>
                  <a:gd name="T7" fmla="*/ 325 h 629"/>
                  <a:gd name="T8" fmla="*/ 192 w 629"/>
                  <a:gd name="T9" fmla="*/ 274 h 629"/>
                  <a:gd name="T10" fmla="*/ 216 w 629"/>
                  <a:gd name="T11" fmla="*/ 231 h 629"/>
                  <a:gd name="T12" fmla="*/ 253 w 629"/>
                  <a:gd name="T13" fmla="*/ 199 h 629"/>
                  <a:gd name="T14" fmla="*/ 301 w 629"/>
                  <a:gd name="T15" fmla="*/ 184 h 629"/>
                  <a:gd name="T16" fmla="*/ 352 w 629"/>
                  <a:gd name="T17" fmla="*/ 190 h 629"/>
                  <a:gd name="T18" fmla="*/ 395 w 629"/>
                  <a:gd name="T19" fmla="*/ 213 h 629"/>
                  <a:gd name="T20" fmla="*/ 426 w 629"/>
                  <a:gd name="T21" fmla="*/ 252 h 629"/>
                  <a:gd name="T22" fmla="*/ 441 w 629"/>
                  <a:gd name="T23" fmla="*/ 300 h 629"/>
                  <a:gd name="T24" fmla="*/ 436 w 629"/>
                  <a:gd name="T25" fmla="*/ 350 h 629"/>
                  <a:gd name="T26" fmla="*/ 413 w 629"/>
                  <a:gd name="T27" fmla="*/ 394 h 629"/>
                  <a:gd name="T28" fmla="*/ 375 w 629"/>
                  <a:gd name="T29" fmla="*/ 425 h 629"/>
                  <a:gd name="T30" fmla="*/ 327 w 629"/>
                  <a:gd name="T31" fmla="*/ 440 h 629"/>
                  <a:gd name="T32" fmla="*/ 572 w 629"/>
                  <a:gd name="T33" fmla="*/ 346 h 629"/>
                  <a:gd name="T34" fmla="*/ 574 w 629"/>
                  <a:gd name="T35" fmla="*/ 302 h 629"/>
                  <a:gd name="T36" fmla="*/ 620 w 629"/>
                  <a:gd name="T37" fmla="*/ 241 h 629"/>
                  <a:gd name="T38" fmla="*/ 628 w 629"/>
                  <a:gd name="T39" fmla="*/ 231 h 629"/>
                  <a:gd name="T40" fmla="*/ 625 w 629"/>
                  <a:gd name="T41" fmla="*/ 219 h 629"/>
                  <a:gd name="T42" fmla="*/ 544 w 629"/>
                  <a:gd name="T43" fmla="*/ 84 h 629"/>
                  <a:gd name="T44" fmla="*/ 532 w 629"/>
                  <a:gd name="T45" fmla="*/ 83 h 629"/>
                  <a:gd name="T46" fmla="*/ 447 w 629"/>
                  <a:gd name="T47" fmla="*/ 88 h 629"/>
                  <a:gd name="T48" fmla="*/ 407 w 629"/>
                  <a:gd name="T49" fmla="*/ 69 h 629"/>
                  <a:gd name="T50" fmla="*/ 404 w 629"/>
                  <a:gd name="T51" fmla="*/ 7 h 629"/>
                  <a:gd name="T52" fmla="*/ 395 w 629"/>
                  <a:gd name="T53" fmla="*/ 0 h 629"/>
                  <a:gd name="T54" fmla="*/ 235 w 629"/>
                  <a:gd name="T55" fmla="*/ 1 h 629"/>
                  <a:gd name="T56" fmla="*/ 227 w 629"/>
                  <a:gd name="T57" fmla="*/ 10 h 629"/>
                  <a:gd name="T58" fmla="*/ 216 w 629"/>
                  <a:gd name="T59" fmla="*/ 72 h 629"/>
                  <a:gd name="T60" fmla="*/ 177 w 629"/>
                  <a:gd name="T61" fmla="*/ 91 h 629"/>
                  <a:gd name="T62" fmla="*/ 98 w 629"/>
                  <a:gd name="T63" fmla="*/ 84 h 629"/>
                  <a:gd name="T64" fmla="*/ 87 w 629"/>
                  <a:gd name="T65" fmla="*/ 83 h 629"/>
                  <a:gd name="T66" fmla="*/ 78 w 629"/>
                  <a:gd name="T67" fmla="*/ 90 h 629"/>
                  <a:gd name="T68" fmla="*/ 1 w 629"/>
                  <a:gd name="T69" fmla="*/ 228 h 629"/>
                  <a:gd name="T70" fmla="*/ 57 w 629"/>
                  <a:gd name="T71" fmla="*/ 269 h 629"/>
                  <a:gd name="T72" fmla="*/ 54 w 629"/>
                  <a:gd name="T73" fmla="*/ 313 h 629"/>
                  <a:gd name="T74" fmla="*/ 57 w 629"/>
                  <a:gd name="T75" fmla="*/ 355 h 629"/>
                  <a:gd name="T76" fmla="*/ 2 w 629"/>
                  <a:gd name="T77" fmla="*/ 391 h 629"/>
                  <a:gd name="T78" fmla="*/ 1 w 629"/>
                  <a:gd name="T79" fmla="*/ 402 h 629"/>
                  <a:gd name="T80" fmla="*/ 86 w 629"/>
                  <a:gd name="T81" fmla="*/ 543 h 629"/>
                  <a:gd name="T82" fmla="*/ 98 w 629"/>
                  <a:gd name="T83" fmla="*/ 542 h 629"/>
                  <a:gd name="T84" fmla="*/ 177 w 629"/>
                  <a:gd name="T85" fmla="*/ 533 h 629"/>
                  <a:gd name="T86" fmla="*/ 216 w 629"/>
                  <a:gd name="T87" fmla="*/ 552 h 629"/>
                  <a:gd name="T88" fmla="*/ 227 w 629"/>
                  <a:gd name="T89" fmla="*/ 620 h 629"/>
                  <a:gd name="T90" fmla="*/ 235 w 629"/>
                  <a:gd name="T91" fmla="*/ 628 h 629"/>
                  <a:gd name="T92" fmla="*/ 395 w 629"/>
                  <a:gd name="T93" fmla="*/ 629 h 629"/>
                  <a:gd name="T94" fmla="*/ 404 w 629"/>
                  <a:gd name="T95" fmla="*/ 623 h 629"/>
                  <a:gd name="T96" fmla="*/ 407 w 629"/>
                  <a:gd name="T97" fmla="*/ 556 h 629"/>
                  <a:gd name="T98" fmla="*/ 447 w 629"/>
                  <a:gd name="T99" fmla="*/ 538 h 629"/>
                  <a:gd name="T100" fmla="*/ 533 w 629"/>
                  <a:gd name="T101" fmla="*/ 543 h 629"/>
                  <a:gd name="T102" fmla="*/ 545 w 629"/>
                  <a:gd name="T103" fmla="*/ 543 h 629"/>
                  <a:gd name="T104" fmla="*/ 627 w 629"/>
                  <a:gd name="T105" fmla="*/ 405 h 629"/>
                  <a:gd name="T106" fmla="*/ 628 w 629"/>
                  <a:gd name="T107" fmla="*/ 394 h 629"/>
                  <a:gd name="T108" fmla="*/ 621 w 629"/>
                  <a:gd name="T109" fmla="*/ 385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9" h="629">
                    <a:moveTo>
                      <a:pt x="314" y="441"/>
                    </a:moveTo>
                    <a:lnTo>
                      <a:pt x="301" y="440"/>
                    </a:lnTo>
                    <a:lnTo>
                      <a:pt x="288" y="439"/>
                    </a:lnTo>
                    <a:lnTo>
                      <a:pt x="276" y="436"/>
                    </a:lnTo>
                    <a:lnTo>
                      <a:pt x="264" y="430"/>
                    </a:lnTo>
                    <a:lnTo>
                      <a:pt x="253" y="425"/>
                    </a:lnTo>
                    <a:lnTo>
                      <a:pt x="242" y="418"/>
                    </a:lnTo>
                    <a:lnTo>
                      <a:pt x="233" y="411"/>
                    </a:lnTo>
                    <a:lnTo>
                      <a:pt x="223" y="404"/>
                    </a:lnTo>
                    <a:lnTo>
                      <a:pt x="216" y="394"/>
                    </a:lnTo>
                    <a:lnTo>
                      <a:pt x="208" y="384"/>
                    </a:lnTo>
                    <a:lnTo>
                      <a:pt x="202" y="374"/>
                    </a:lnTo>
                    <a:lnTo>
                      <a:pt x="196" y="362"/>
                    </a:lnTo>
                    <a:lnTo>
                      <a:pt x="192" y="350"/>
                    </a:lnTo>
                    <a:lnTo>
                      <a:pt x="189" y="338"/>
                    </a:lnTo>
                    <a:lnTo>
                      <a:pt x="187" y="325"/>
                    </a:lnTo>
                    <a:lnTo>
                      <a:pt x="186" y="313"/>
                    </a:lnTo>
                    <a:lnTo>
                      <a:pt x="187" y="300"/>
                    </a:lnTo>
                    <a:lnTo>
                      <a:pt x="189" y="287"/>
                    </a:lnTo>
                    <a:lnTo>
                      <a:pt x="192" y="274"/>
                    </a:lnTo>
                    <a:lnTo>
                      <a:pt x="196" y="262"/>
                    </a:lnTo>
                    <a:lnTo>
                      <a:pt x="202" y="252"/>
                    </a:lnTo>
                    <a:lnTo>
                      <a:pt x="208" y="241"/>
                    </a:lnTo>
                    <a:lnTo>
                      <a:pt x="216" y="231"/>
                    </a:lnTo>
                    <a:lnTo>
                      <a:pt x="223" y="222"/>
                    </a:lnTo>
                    <a:lnTo>
                      <a:pt x="233" y="213"/>
                    </a:lnTo>
                    <a:lnTo>
                      <a:pt x="242" y="206"/>
                    </a:lnTo>
                    <a:lnTo>
                      <a:pt x="253" y="199"/>
                    </a:lnTo>
                    <a:lnTo>
                      <a:pt x="264" y="194"/>
                    </a:lnTo>
                    <a:lnTo>
                      <a:pt x="276" y="190"/>
                    </a:lnTo>
                    <a:lnTo>
                      <a:pt x="288" y="186"/>
                    </a:lnTo>
                    <a:lnTo>
                      <a:pt x="301" y="184"/>
                    </a:lnTo>
                    <a:lnTo>
                      <a:pt x="314" y="184"/>
                    </a:lnTo>
                    <a:lnTo>
                      <a:pt x="327" y="184"/>
                    </a:lnTo>
                    <a:lnTo>
                      <a:pt x="340" y="186"/>
                    </a:lnTo>
                    <a:lnTo>
                      <a:pt x="352" y="190"/>
                    </a:lnTo>
                    <a:lnTo>
                      <a:pt x="363" y="194"/>
                    </a:lnTo>
                    <a:lnTo>
                      <a:pt x="375" y="199"/>
                    </a:lnTo>
                    <a:lnTo>
                      <a:pt x="386" y="206"/>
                    </a:lnTo>
                    <a:lnTo>
                      <a:pt x="395" y="213"/>
                    </a:lnTo>
                    <a:lnTo>
                      <a:pt x="404" y="222"/>
                    </a:lnTo>
                    <a:lnTo>
                      <a:pt x="413" y="231"/>
                    </a:lnTo>
                    <a:lnTo>
                      <a:pt x="420" y="241"/>
                    </a:lnTo>
                    <a:lnTo>
                      <a:pt x="426" y="252"/>
                    </a:lnTo>
                    <a:lnTo>
                      <a:pt x="432" y="262"/>
                    </a:lnTo>
                    <a:lnTo>
                      <a:pt x="436" y="274"/>
                    </a:lnTo>
                    <a:lnTo>
                      <a:pt x="439" y="287"/>
                    </a:lnTo>
                    <a:lnTo>
                      <a:pt x="441" y="300"/>
                    </a:lnTo>
                    <a:lnTo>
                      <a:pt x="443" y="313"/>
                    </a:lnTo>
                    <a:lnTo>
                      <a:pt x="441" y="325"/>
                    </a:lnTo>
                    <a:lnTo>
                      <a:pt x="439" y="338"/>
                    </a:lnTo>
                    <a:lnTo>
                      <a:pt x="436" y="350"/>
                    </a:lnTo>
                    <a:lnTo>
                      <a:pt x="432" y="362"/>
                    </a:lnTo>
                    <a:lnTo>
                      <a:pt x="426" y="374"/>
                    </a:lnTo>
                    <a:lnTo>
                      <a:pt x="420" y="384"/>
                    </a:lnTo>
                    <a:lnTo>
                      <a:pt x="413" y="394"/>
                    </a:lnTo>
                    <a:lnTo>
                      <a:pt x="404" y="404"/>
                    </a:lnTo>
                    <a:lnTo>
                      <a:pt x="395" y="411"/>
                    </a:lnTo>
                    <a:lnTo>
                      <a:pt x="386" y="418"/>
                    </a:lnTo>
                    <a:lnTo>
                      <a:pt x="375" y="425"/>
                    </a:lnTo>
                    <a:lnTo>
                      <a:pt x="363" y="430"/>
                    </a:lnTo>
                    <a:lnTo>
                      <a:pt x="352" y="436"/>
                    </a:lnTo>
                    <a:lnTo>
                      <a:pt x="340" y="439"/>
                    </a:lnTo>
                    <a:lnTo>
                      <a:pt x="327" y="440"/>
                    </a:lnTo>
                    <a:lnTo>
                      <a:pt x="314" y="441"/>
                    </a:lnTo>
                    <a:close/>
                    <a:moveTo>
                      <a:pt x="621" y="385"/>
                    </a:moveTo>
                    <a:lnTo>
                      <a:pt x="571" y="355"/>
                    </a:lnTo>
                    <a:lnTo>
                      <a:pt x="572" y="346"/>
                    </a:lnTo>
                    <a:lnTo>
                      <a:pt x="573" y="335"/>
                    </a:lnTo>
                    <a:lnTo>
                      <a:pt x="574" y="323"/>
                    </a:lnTo>
                    <a:lnTo>
                      <a:pt x="574" y="313"/>
                    </a:lnTo>
                    <a:lnTo>
                      <a:pt x="574" y="302"/>
                    </a:lnTo>
                    <a:lnTo>
                      <a:pt x="573" y="291"/>
                    </a:lnTo>
                    <a:lnTo>
                      <a:pt x="572" y="280"/>
                    </a:lnTo>
                    <a:lnTo>
                      <a:pt x="570" y="269"/>
                    </a:lnTo>
                    <a:lnTo>
                      <a:pt x="620" y="241"/>
                    </a:lnTo>
                    <a:lnTo>
                      <a:pt x="623" y="239"/>
                    </a:lnTo>
                    <a:lnTo>
                      <a:pt x="624" y="237"/>
                    </a:lnTo>
                    <a:lnTo>
                      <a:pt x="627" y="234"/>
                    </a:lnTo>
                    <a:lnTo>
                      <a:pt x="628" y="231"/>
                    </a:lnTo>
                    <a:lnTo>
                      <a:pt x="628" y="228"/>
                    </a:lnTo>
                    <a:lnTo>
                      <a:pt x="628" y="226"/>
                    </a:lnTo>
                    <a:lnTo>
                      <a:pt x="628" y="223"/>
                    </a:lnTo>
                    <a:lnTo>
                      <a:pt x="625" y="219"/>
                    </a:lnTo>
                    <a:lnTo>
                      <a:pt x="551" y="90"/>
                    </a:lnTo>
                    <a:lnTo>
                      <a:pt x="548" y="87"/>
                    </a:lnTo>
                    <a:lnTo>
                      <a:pt x="546" y="85"/>
                    </a:lnTo>
                    <a:lnTo>
                      <a:pt x="544" y="84"/>
                    </a:lnTo>
                    <a:lnTo>
                      <a:pt x="541" y="83"/>
                    </a:lnTo>
                    <a:lnTo>
                      <a:pt x="539" y="81"/>
                    </a:lnTo>
                    <a:lnTo>
                      <a:pt x="536" y="81"/>
                    </a:lnTo>
                    <a:lnTo>
                      <a:pt x="532" y="83"/>
                    </a:lnTo>
                    <a:lnTo>
                      <a:pt x="530" y="84"/>
                    </a:lnTo>
                    <a:lnTo>
                      <a:pt x="481" y="113"/>
                    </a:lnTo>
                    <a:lnTo>
                      <a:pt x="465" y="99"/>
                    </a:lnTo>
                    <a:lnTo>
                      <a:pt x="447" y="88"/>
                    </a:lnTo>
                    <a:lnTo>
                      <a:pt x="438" y="83"/>
                    </a:lnTo>
                    <a:lnTo>
                      <a:pt x="429" y="77"/>
                    </a:lnTo>
                    <a:lnTo>
                      <a:pt x="418" y="73"/>
                    </a:lnTo>
                    <a:lnTo>
                      <a:pt x="407" y="69"/>
                    </a:lnTo>
                    <a:lnTo>
                      <a:pt x="407" y="15"/>
                    </a:lnTo>
                    <a:lnTo>
                      <a:pt x="407" y="12"/>
                    </a:lnTo>
                    <a:lnTo>
                      <a:pt x="406" y="10"/>
                    </a:lnTo>
                    <a:lnTo>
                      <a:pt x="404" y="7"/>
                    </a:lnTo>
                    <a:lnTo>
                      <a:pt x="403" y="4"/>
                    </a:lnTo>
                    <a:lnTo>
                      <a:pt x="401" y="2"/>
                    </a:lnTo>
                    <a:lnTo>
                      <a:pt x="398" y="1"/>
                    </a:lnTo>
                    <a:lnTo>
                      <a:pt x="395" y="0"/>
                    </a:lnTo>
                    <a:lnTo>
                      <a:pt x="392" y="0"/>
                    </a:lnTo>
                    <a:lnTo>
                      <a:pt x="241" y="0"/>
                    </a:lnTo>
                    <a:lnTo>
                      <a:pt x="238" y="0"/>
                    </a:lnTo>
                    <a:lnTo>
                      <a:pt x="235" y="1"/>
                    </a:lnTo>
                    <a:lnTo>
                      <a:pt x="233" y="2"/>
                    </a:lnTo>
                    <a:lnTo>
                      <a:pt x="231" y="4"/>
                    </a:lnTo>
                    <a:lnTo>
                      <a:pt x="229" y="7"/>
                    </a:lnTo>
                    <a:lnTo>
                      <a:pt x="227" y="10"/>
                    </a:lnTo>
                    <a:lnTo>
                      <a:pt x="226" y="12"/>
                    </a:lnTo>
                    <a:lnTo>
                      <a:pt x="226" y="15"/>
                    </a:lnTo>
                    <a:lnTo>
                      <a:pt x="226" y="69"/>
                    </a:lnTo>
                    <a:lnTo>
                      <a:pt x="216" y="72"/>
                    </a:lnTo>
                    <a:lnTo>
                      <a:pt x="206" y="76"/>
                    </a:lnTo>
                    <a:lnTo>
                      <a:pt x="196" y="80"/>
                    </a:lnTo>
                    <a:lnTo>
                      <a:pt x="187" y="86"/>
                    </a:lnTo>
                    <a:lnTo>
                      <a:pt x="177" y="91"/>
                    </a:lnTo>
                    <a:lnTo>
                      <a:pt x="168" y="98"/>
                    </a:lnTo>
                    <a:lnTo>
                      <a:pt x="159" y="105"/>
                    </a:lnTo>
                    <a:lnTo>
                      <a:pt x="149" y="113"/>
                    </a:lnTo>
                    <a:lnTo>
                      <a:pt x="98" y="84"/>
                    </a:lnTo>
                    <a:lnTo>
                      <a:pt x="96" y="83"/>
                    </a:lnTo>
                    <a:lnTo>
                      <a:pt x="93" y="81"/>
                    </a:lnTo>
                    <a:lnTo>
                      <a:pt x="90" y="81"/>
                    </a:lnTo>
                    <a:lnTo>
                      <a:pt x="87" y="83"/>
                    </a:lnTo>
                    <a:lnTo>
                      <a:pt x="84" y="84"/>
                    </a:lnTo>
                    <a:lnTo>
                      <a:pt x="82" y="85"/>
                    </a:lnTo>
                    <a:lnTo>
                      <a:pt x="80" y="87"/>
                    </a:lnTo>
                    <a:lnTo>
                      <a:pt x="78" y="90"/>
                    </a:lnTo>
                    <a:lnTo>
                      <a:pt x="3" y="219"/>
                    </a:lnTo>
                    <a:lnTo>
                      <a:pt x="1" y="222"/>
                    </a:lnTo>
                    <a:lnTo>
                      <a:pt x="1" y="225"/>
                    </a:lnTo>
                    <a:lnTo>
                      <a:pt x="1" y="228"/>
                    </a:lnTo>
                    <a:lnTo>
                      <a:pt x="1" y="230"/>
                    </a:lnTo>
                    <a:lnTo>
                      <a:pt x="4" y="236"/>
                    </a:lnTo>
                    <a:lnTo>
                      <a:pt x="8" y="241"/>
                    </a:lnTo>
                    <a:lnTo>
                      <a:pt x="57" y="269"/>
                    </a:lnTo>
                    <a:lnTo>
                      <a:pt x="56" y="280"/>
                    </a:lnTo>
                    <a:lnTo>
                      <a:pt x="55" y="291"/>
                    </a:lnTo>
                    <a:lnTo>
                      <a:pt x="54" y="302"/>
                    </a:lnTo>
                    <a:lnTo>
                      <a:pt x="54" y="313"/>
                    </a:lnTo>
                    <a:lnTo>
                      <a:pt x="54" y="323"/>
                    </a:lnTo>
                    <a:lnTo>
                      <a:pt x="55" y="335"/>
                    </a:lnTo>
                    <a:lnTo>
                      <a:pt x="56" y="346"/>
                    </a:lnTo>
                    <a:lnTo>
                      <a:pt x="57" y="355"/>
                    </a:lnTo>
                    <a:lnTo>
                      <a:pt x="7" y="385"/>
                    </a:lnTo>
                    <a:lnTo>
                      <a:pt x="5" y="387"/>
                    </a:lnTo>
                    <a:lnTo>
                      <a:pt x="3" y="389"/>
                    </a:lnTo>
                    <a:lnTo>
                      <a:pt x="2" y="391"/>
                    </a:lnTo>
                    <a:lnTo>
                      <a:pt x="1" y="394"/>
                    </a:lnTo>
                    <a:lnTo>
                      <a:pt x="0" y="396"/>
                    </a:lnTo>
                    <a:lnTo>
                      <a:pt x="1" y="399"/>
                    </a:lnTo>
                    <a:lnTo>
                      <a:pt x="1" y="402"/>
                    </a:lnTo>
                    <a:lnTo>
                      <a:pt x="2" y="405"/>
                    </a:lnTo>
                    <a:lnTo>
                      <a:pt x="78" y="536"/>
                    </a:lnTo>
                    <a:lnTo>
                      <a:pt x="81" y="540"/>
                    </a:lnTo>
                    <a:lnTo>
                      <a:pt x="86" y="543"/>
                    </a:lnTo>
                    <a:lnTo>
                      <a:pt x="89" y="544"/>
                    </a:lnTo>
                    <a:lnTo>
                      <a:pt x="93" y="544"/>
                    </a:lnTo>
                    <a:lnTo>
                      <a:pt x="95" y="543"/>
                    </a:lnTo>
                    <a:lnTo>
                      <a:pt x="98" y="542"/>
                    </a:lnTo>
                    <a:lnTo>
                      <a:pt x="149" y="513"/>
                    </a:lnTo>
                    <a:lnTo>
                      <a:pt x="159" y="520"/>
                    </a:lnTo>
                    <a:lnTo>
                      <a:pt x="168" y="527"/>
                    </a:lnTo>
                    <a:lnTo>
                      <a:pt x="177" y="533"/>
                    </a:lnTo>
                    <a:lnTo>
                      <a:pt x="187" y="539"/>
                    </a:lnTo>
                    <a:lnTo>
                      <a:pt x="196" y="544"/>
                    </a:lnTo>
                    <a:lnTo>
                      <a:pt x="206" y="549"/>
                    </a:lnTo>
                    <a:lnTo>
                      <a:pt x="216" y="552"/>
                    </a:lnTo>
                    <a:lnTo>
                      <a:pt x="226" y="556"/>
                    </a:lnTo>
                    <a:lnTo>
                      <a:pt x="226" y="614"/>
                    </a:lnTo>
                    <a:lnTo>
                      <a:pt x="226" y="617"/>
                    </a:lnTo>
                    <a:lnTo>
                      <a:pt x="227" y="620"/>
                    </a:lnTo>
                    <a:lnTo>
                      <a:pt x="229" y="623"/>
                    </a:lnTo>
                    <a:lnTo>
                      <a:pt x="231" y="625"/>
                    </a:lnTo>
                    <a:lnTo>
                      <a:pt x="233" y="627"/>
                    </a:lnTo>
                    <a:lnTo>
                      <a:pt x="235" y="628"/>
                    </a:lnTo>
                    <a:lnTo>
                      <a:pt x="238" y="629"/>
                    </a:lnTo>
                    <a:lnTo>
                      <a:pt x="241" y="629"/>
                    </a:lnTo>
                    <a:lnTo>
                      <a:pt x="392" y="629"/>
                    </a:lnTo>
                    <a:lnTo>
                      <a:pt x="395" y="629"/>
                    </a:lnTo>
                    <a:lnTo>
                      <a:pt x="398" y="628"/>
                    </a:lnTo>
                    <a:lnTo>
                      <a:pt x="401" y="627"/>
                    </a:lnTo>
                    <a:lnTo>
                      <a:pt x="403" y="625"/>
                    </a:lnTo>
                    <a:lnTo>
                      <a:pt x="404" y="623"/>
                    </a:lnTo>
                    <a:lnTo>
                      <a:pt x="406" y="620"/>
                    </a:lnTo>
                    <a:lnTo>
                      <a:pt x="407" y="617"/>
                    </a:lnTo>
                    <a:lnTo>
                      <a:pt x="407" y="614"/>
                    </a:lnTo>
                    <a:lnTo>
                      <a:pt x="407" y="556"/>
                    </a:lnTo>
                    <a:lnTo>
                      <a:pt x="418" y="552"/>
                    </a:lnTo>
                    <a:lnTo>
                      <a:pt x="429" y="548"/>
                    </a:lnTo>
                    <a:lnTo>
                      <a:pt x="438" y="544"/>
                    </a:lnTo>
                    <a:lnTo>
                      <a:pt x="447" y="538"/>
                    </a:lnTo>
                    <a:lnTo>
                      <a:pt x="465" y="527"/>
                    </a:lnTo>
                    <a:lnTo>
                      <a:pt x="481" y="513"/>
                    </a:lnTo>
                    <a:lnTo>
                      <a:pt x="530" y="542"/>
                    </a:lnTo>
                    <a:lnTo>
                      <a:pt x="533" y="543"/>
                    </a:lnTo>
                    <a:lnTo>
                      <a:pt x="537" y="544"/>
                    </a:lnTo>
                    <a:lnTo>
                      <a:pt x="539" y="544"/>
                    </a:lnTo>
                    <a:lnTo>
                      <a:pt x="542" y="543"/>
                    </a:lnTo>
                    <a:lnTo>
                      <a:pt x="545" y="543"/>
                    </a:lnTo>
                    <a:lnTo>
                      <a:pt x="547" y="540"/>
                    </a:lnTo>
                    <a:lnTo>
                      <a:pt x="550" y="539"/>
                    </a:lnTo>
                    <a:lnTo>
                      <a:pt x="552" y="536"/>
                    </a:lnTo>
                    <a:lnTo>
                      <a:pt x="627" y="405"/>
                    </a:lnTo>
                    <a:lnTo>
                      <a:pt x="628" y="402"/>
                    </a:lnTo>
                    <a:lnTo>
                      <a:pt x="628" y="399"/>
                    </a:lnTo>
                    <a:lnTo>
                      <a:pt x="629" y="396"/>
                    </a:lnTo>
                    <a:lnTo>
                      <a:pt x="628" y="394"/>
                    </a:lnTo>
                    <a:lnTo>
                      <a:pt x="627" y="391"/>
                    </a:lnTo>
                    <a:lnTo>
                      <a:pt x="625" y="389"/>
                    </a:lnTo>
                    <a:lnTo>
                      <a:pt x="623" y="387"/>
                    </a:lnTo>
                    <a:lnTo>
                      <a:pt x="621"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4360">
                <a:extLst>
                  <a:ext uri="{FF2B5EF4-FFF2-40B4-BE49-F238E27FC236}">
                    <a16:creationId xmlns:a16="http://schemas.microsoft.com/office/drawing/2014/main" id="{4F8E326D-498F-4F2F-A65B-EDF63D84CD1A}"/>
                  </a:ext>
                </a:extLst>
              </p:cNvPr>
              <p:cNvSpPr>
                <a:spLocks noEditPoints="1"/>
              </p:cNvSpPr>
              <p:nvPr/>
            </p:nvSpPr>
            <p:spPr bwMode="auto">
              <a:xfrm>
                <a:off x="7781925" y="1387475"/>
                <a:ext cx="115888" cy="117475"/>
              </a:xfrm>
              <a:custGeom>
                <a:avLst/>
                <a:gdLst>
                  <a:gd name="T0" fmla="*/ 160 w 362"/>
                  <a:gd name="T1" fmla="*/ 252 h 369"/>
                  <a:gd name="T2" fmla="*/ 135 w 362"/>
                  <a:gd name="T3" fmla="*/ 238 h 369"/>
                  <a:gd name="T4" fmla="*/ 118 w 362"/>
                  <a:gd name="T5" fmla="*/ 218 h 369"/>
                  <a:gd name="T6" fmla="*/ 109 w 362"/>
                  <a:gd name="T7" fmla="*/ 190 h 369"/>
                  <a:gd name="T8" fmla="*/ 113 w 362"/>
                  <a:gd name="T9" fmla="*/ 162 h 369"/>
                  <a:gd name="T10" fmla="*/ 125 w 362"/>
                  <a:gd name="T11" fmla="*/ 138 h 369"/>
                  <a:gd name="T12" fmla="*/ 147 w 362"/>
                  <a:gd name="T13" fmla="*/ 121 h 369"/>
                  <a:gd name="T14" fmla="*/ 174 w 362"/>
                  <a:gd name="T15" fmla="*/ 112 h 369"/>
                  <a:gd name="T16" fmla="*/ 202 w 362"/>
                  <a:gd name="T17" fmla="*/ 114 h 369"/>
                  <a:gd name="T18" fmla="*/ 226 w 362"/>
                  <a:gd name="T19" fmla="*/ 128 h 369"/>
                  <a:gd name="T20" fmla="*/ 244 w 362"/>
                  <a:gd name="T21" fmla="*/ 149 h 369"/>
                  <a:gd name="T22" fmla="*/ 252 w 362"/>
                  <a:gd name="T23" fmla="*/ 176 h 369"/>
                  <a:gd name="T24" fmla="*/ 250 w 362"/>
                  <a:gd name="T25" fmla="*/ 205 h 369"/>
                  <a:gd name="T26" fmla="*/ 236 w 362"/>
                  <a:gd name="T27" fmla="*/ 229 h 369"/>
                  <a:gd name="T28" fmla="*/ 215 w 362"/>
                  <a:gd name="T29" fmla="*/ 247 h 369"/>
                  <a:gd name="T30" fmla="*/ 189 w 362"/>
                  <a:gd name="T31" fmla="*/ 254 h 369"/>
                  <a:gd name="T32" fmla="*/ 328 w 362"/>
                  <a:gd name="T33" fmla="*/ 195 h 369"/>
                  <a:gd name="T34" fmla="*/ 354 w 362"/>
                  <a:gd name="T35" fmla="*/ 144 h 369"/>
                  <a:gd name="T36" fmla="*/ 361 w 362"/>
                  <a:gd name="T37" fmla="*/ 136 h 369"/>
                  <a:gd name="T38" fmla="*/ 360 w 362"/>
                  <a:gd name="T39" fmla="*/ 124 h 369"/>
                  <a:gd name="T40" fmla="*/ 316 w 362"/>
                  <a:gd name="T41" fmla="*/ 53 h 369"/>
                  <a:gd name="T42" fmla="*/ 304 w 362"/>
                  <a:gd name="T43" fmla="*/ 52 h 369"/>
                  <a:gd name="T44" fmla="*/ 256 w 362"/>
                  <a:gd name="T45" fmla="*/ 56 h 369"/>
                  <a:gd name="T46" fmla="*/ 236 w 362"/>
                  <a:gd name="T47" fmla="*/ 10 h 369"/>
                  <a:gd name="T48" fmla="*/ 229 w 362"/>
                  <a:gd name="T49" fmla="*/ 2 h 369"/>
                  <a:gd name="T50" fmla="*/ 146 w 362"/>
                  <a:gd name="T51" fmla="*/ 0 h 369"/>
                  <a:gd name="T52" fmla="*/ 135 w 362"/>
                  <a:gd name="T53" fmla="*/ 3 h 369"/>
                  <a:gd name="T54" fmla="*/ 131 w 362"/>
                  <a:gd name="T55" fmla="*/ 14 h 369"/>
                  <a:gd name="T56" fmla="*/ 99 w 362"/>
                  <a:gd name="T57" fmla="*/ 63 h 369"/>
                  <a:gd name="T58" fmla="*/ 55 w 362"/>
                  <a:gd name="T59" fmla="*/ 51 h 369"/>
                  <a:gd name="T60" fmla="*/ 44 w 362"/>
                  <a:gd name="T61" fmla="*/ 54 h 369"/>
                  <a:gd name="T62" fmla="*/ 1 w 362"/>
                  <a:gd name="T63" fmla="*/ 126 h 369"/>
                  <a:gd name="T64" fmla="*/ 2 w 362"/>
                  <a:gd name="T65" fmla="*/ 139 h 369"/>
                  <a:gd name="T66" fmla="*/ 36 w 362"/>
                  <a:gd name="T67" fmla="*/ 160 h 369"/>
                  <a:gd name="T68" fmla="*/ 36 w 362"/>
                  <a:gd name="T69" fmla="*/ 207 h 369"/>
                  <a:gd name="T70" fmla="*/ 1 w 362"/>
                  <a:gd name="T71" fmla="*/ 230 h 369"/>
                  <a:gd name="T72" fmla="*/ 1 w 362"/>
                  <a:gd name="T73" fmla="*/ 240 h 369"/>
                  <a:gd name="T74" fmla="*/ 44 w 362"/>
                  <a:gd name="T75" fmla="*/ 313 h 369"/>
                  <a:gd name="T76" fmla="*/ 60 w 362"/>
                  <a:gd name="T77" fmla="*/ 314 h 369"/>
                  <a:gd name="T78" fmla="*/ 120 w 362"/>
                  <a:gd name="T79" fmla="*/ 316 h 369"/>
                  <a:gd name="T80" fmla="*/ 132 w 362"/>
                  <a:gd name="T81" fmla="*/ 359 h 369"/>
                  <a:gd name="T82" fmla="*/ 140 w 362"/>
                  <a:gd name="T83" fmla="*/ 368 h 369"/>
                  <a:gd name="T84" fmla="*/ 225 w 362"/>
                  <a:gd name="T85" fmla="*/ 368 h 369"/>
                  <a:gd name="T86" fmla="*/ 233 w 362"/>
                  <a:gd name="T87" fmla="*/ 361 h 369"/>
                  <a:gd name="T88" fmla="*/ 237 w 362"/>
                  <a:gd name="T89" fmla="*/ 321 h 369"/>
                  <a:gd name="T90" fmla="*/ 274 w 362"/>
                  <a:gd name="T91" fmla="*/ 298 h 369"/>
                  <a:gd name="T92" fmla="*/ 310 w 362"/>
                  <a:gd name="T93" fmla="*/ 316 h 369"/>
                  <a:gd name="T94" fmla="*/ 360 w 362"/>
                  <a:gd name="T95" fmla="*/ 243 h 369"/>
                  <a:gd name="T96" fmla="*/ 362 w 362"/>
                  <a:gd name="T97" fmla="*/ 232 h 369"/>
                  <a:gd name="T98" fmla="*/ 354 w 362"/>
                  <a:gd name="T99" fmla="*/ 223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2" h="369">
                    <a:moveTo>
                      <a:pt x="181" y="255"/>
                    </a:moveTo>
                    <a:lnTo>
                      <a:pt x="174" y="254"/>
                    </a:lnTo>
                    <a:lnTo>
                      <a:pt x="166" y="253"/>
                    </a:lnTo>
                    <a:lnTo>
                      <a:pt x="160" y="252"/>
                    </a:lnTo>
                    <a:lnTo>
                      <a:pt x="153" y="249"/>
                    </a:lnTo>
                    <a:lnTo>
                      <a:pt x="147" y="247"/>
                    </a:lnTo>
                    <a:lnTo>
                      <a:pt x="141" y="243"/>
                    </a:lnTo>
                    <a:lnTo>
                      <a:pt x="135" y="238"/>
                    </a:lnTo>
                    <a:lnTo>
                      <a:pt x="131" y="234"/>
                    </a:lnTo>
                    <a:lnTo>
                      <a:pt x="125" y="229"/>
                    </a:lnTo>
                    <a:lnTo>
                      <a:pt x="122" y="223"/>
                    </a:lnTo>
                    <a:lnTo>
                      <a:pt x="118" y="218"/>
                    </a:lnTo>
                    <a:lnTo>
                      <a:pt x="115" y="212"/>
                    </a:lnTo>
                    <a:lnTo>
                      <a:pt x="113" y="205"/>
                    </a:lnTo>
                    <a:lnTo>
                      <a:pt x="110" y="198"/>
                    </a:lnTo>
                    <a:lnTo>
                      <a:pt x="109" y="190"/>
                    </a:lnTo>
                    <a:lnTo>
                      <a:pt x="109" y="183"/>
                    </a:lnTo>
                    <a:lnTo>
                      <a:pt x="109" y="176"/>
                    </a:lnTo>
                    <a:lnTo>
                      <a:pt x="110" y="169"/>
                    </a:lnTo>
                    <a:lnTo>
                      <a:pt x="113" y="162"/>
                    </a:lnTo>
                    <a:lnTo>
                      <a:pt x="115" y="156"/>
                    </a:lnTo>
                    <a:lnTo>
                      <a:pt x="118" y="149"/>
                    </a:lnTo>
                    <a:lnTo>
                      <a:pt x="122" y="143"/>
                    </a:lnTo>
                    <a:lnTo>
                      <a:pt x="125" y="138"/>
                    </a:lnTo>
                    <a:lnTo>
                      <a:pt x="131" y="132"/>
                    </a:lnTo>
                    <a:lnTo>
                      <a:pt x="135" y="128"/>
                    </a:lnTo>
                    <a:lnTo>
                      <a:pt x="141" y="124"/>
                    </a:lnTo>
                    <a:lnTo>
                      <a:pt x="147" y="121"/>
                    </a:lnTo>
                    <a:lnTo>
                      <a:pt x="153" y="117"/>
                    </a:lnTo>
                    <a:lnTo>
                      <a:pt x="160" y="114"/>
                    </a:lnTo>
                    <a:lnTo>
                      <a:pt x="166" y="113"/>
                    </a:lnTo>
                    <a:lnTo>
                      <a:pt x="174" y="112"/>
                    </a:lnTo>
                    <a:lnTo>
                      <a:pt x="181" y="111"/>
                    </a:lnTo>
                    <a:lnTo>
                      <a:pt x="189" y="112"/>
                    </a:lnTo>
                    <a:lnTo>
                      <a:pt x="195" y="113"/>
                    </a:lnTo>
                    <a:lnTo>
                      <a:pt x="202" y="114"/>
                    </a:lnTo>
                    <a:lnTo>
                      <a:pt x="209" y="117"/>
                    </a:lnTo>
                    <a:lnTo>
                      <a:pt x="215" y="121"/>
                    </a:lnTo>
                    <a:lnTo>
                      <a:pt x="221" y="124"/>
                    </a:lnTo>
                    <a:lnTo>
                      <a:pt x="226" y="128"/>
                    </a:lnTo>
                    <a:lnTo>
                      <a:pt x="231" y="132"/>
                    </a:lnTo>
                    <a:lnTo>
                      <a:pt x="236" y="138"/>
                    </a:lnTo>
                    <a:lnTo>
                      <a:pt x="240" y="143"/>
                    </a:lnTo>
                    <a:lnTo>
                      <a:pt x="244" y="149"/>
                    </a:lnTo>
                    <a:lnTo>
                      <a:pt x="247" y="156"/>
                    </a:lnTo>
                    <a:lnTo>
                      <a:pt x="250" y="162"/>
                    </a:lnTo>
                    <a:lnTo>
                      <a:pt x="251" y="169"/>
                    </a:lnTo>
                    <a:lnTo>
                      <a:pt x="252" y="176"/>
                    </a:lnTo>
                    <a:lnTo>
                      <a:pt x="253" y="183"/>
                    </a:lnTo>
                    <a:lnTo>
                      <a:pt x="252" y="190"/>
                    </a:lnTo>
                    <a:lnTo>
                      <a:pt x="251" y="198"/>
                    </a:lnTo>
                    <a:lnTo>
                      <a:pt x="250" y="205"/>
                    </a:lnTo>
                    <a:lnTo>
                      <a:pt x="247" y="212"/>
                    </a:lnTo>
                    <a:lnTo>
                      <a:pt x="244" y="218"/>
                    </a:lnTo>
                    <a:lnTo>
                      <a:pt x="240" y="223"/>
                    </a:lnTo>
                    <a:lnTo>
                      <a:pt x="236" y="229"/>
                    </a:lnTo>
                    <a:lnTo>
                      <a:pt x="231" y="234"/>
                    </a:lnTo>
                    <a:lnTo>
                      <a:pt x="226" y="238"/>
                    </a:lnTo>
                    <a:lnTo>
                      <a:pt x="221" y="243"/>
                    </a:lnTo>
                    <a:lnTo>
                      <a:pt x="215" y="247"/>
                    </a:lnTo>
                    <a:lnTo>
                      <a:pt x="209" y="249"/>
                    </a:lnTo>
                    <a:lnTo>
                      <a:pt x="202" y="252"/>
                    </a:lnTo>
                    <a:lnTo>
                      <a:pt x="195" y="253"/>
                    </a:lnTo>
                    <a:lnTo>
                      <a:pt x="189" y="254"/>
                    </a:lnTo>
                    <a:lnTo>
                      <a:pt x="181" y="255"/>
                    </a:lnTo>
                    <a:close/>
                    <a:moveTo>
                      <a:pt x="354" y="223"/>
                    </a:moveTo>
                    <a:lnTo>
                      <a:pt x="327" y="207"/>
                    </a:lnTo>
                    <a:lnTo>
                      <a:pt x="328" y="195"/>
                    </a:lnTo>
                    <a:lnTo>
                      <a:pt x="328" y="183"/>
                    </a:lnTo>
                    <a:lnTo>
                      <a:pt x="328" y="172"/>
                    </a:lnTo>
                    <a:lnTo>
                      <a:pt x="327" y="160"/>
                    </a:lnTo>
                    <a:lnTo>
                      <a:pt x="354" y="144"/>
                    </a:lnTo>
                    <a:lnTo>
                      <a:pt x="357" y="143"/>
                    </a:lnTo>
                    <a:lnTo>
                      <a:pt x="359" y="141"/>
                    </a:lnTo>
                    <a:lnTo>
                      <a:pt x="360" y="139"/>
                    </a:lnTo>
                    <a:lnTo>
                      <a:pt x="361" y="136"/>
                    </a:lnTo>
                    <a:lnTo>
                      <a:pt x="362" y="132"/>
                    </a:lnTo>
                    <a:lnTo>
                      <a:pt x="362" y="129"/>
                    </a:lnTo>
                    <a:lnTo>
                      <a:pt x="361" y="126"/>
                    </a:lnTo>
                    <a:lnTo>
                      <a:pt x="360" y="124"/>
                    </a:lnTo>
                    <a:lnTo>
                      <a:pt x="322" y="59"/>
                    </a:lnTo>
                    <a:lnTo>
                      <a:pt x="320" y="56"/>
                    </a:lnTo>
                    <a:lnTo>
                      <a:pt x="318" y="54"/>
                    </a:lnTo>
                    <a:lnTo>
                      <a:pt x="316" y="53"/>
                    </a:lnTo>
                    <a:lnTo>
                      <a:pt x="313" y="51"/>
                    </a:lnTo>
                    <a:lnTo>
                      <a:pt x="309" y="51"/>
                    </a:lnTo>
                    <a:lnTo>
                      <a:pt x="307" y="51"/>
                    </a:lnTo>
                    <a:lnTo>
                      <a:pt x="304" y="52"/>
                    </a:lnTo>
                    <a:lnTo>
                      <a:pt x="301" y="53"/>
                    </a:lnTo>
                    <a:lnTo>
                      <a:pt x="274" y="69"/>
                    </a:lnTo>
                    <a:lnTo>
                      <a:pt x="266" y="63"/>
                    </a:lnTo>
                    <a:lnTo>
                      <a:pt x="256" y="56"/>
                    </a:lnTo>
                    <a:lnTo>
                      <a:pt x="246" y="51"/>
                    </a:lnTo>
                    <a:lnTo>
                      <a:pt x="237" y="47"/>
                    </a:lnTo>
                    <a:lnTo>
                      <a:pt x="237" y="14"/>
                    </a:lnTo>
                    <a:lnTo>
                      <a:pt x="236" y="10"/>
                    </a:lnTo>
                    <a:lnTo>
                      <a:pt x="236" y="8"/>
                    </a:lnTo>
                    <a:lnTo>
                      <a:pt x="233" y="5"/>
                    </a:lnTo>
                    <a:lnTo>
                      <a:pt x="232" y="3"/>
                    </a:lnTo>
                    <a:lnTo>
                      <a:pt x="229" y="2"/>
                    </a:lnTo>
                    <a:lnTo>
                      <a:pt x="227" y="1"/>
                    </a:lnTo>
                    <a:lnTo>
                      <a:pt x="224" y="0"/>
                    </a:lnTo>
                    <a:lnTo>
                      <a:pt x="222" y="0"/>
                    </a:lnTo>
                    <a:lnTo>
                      <a:pt x="146" y="0"/>
                    </a:lnTo>
                    <a:lnTo>
                      <a:pt x="143" y="0"/>
                    </a:lnTo>
                    <a:lnTo>
                      <a:pt x="140" y="1"/>
                    </a:lnTo>
                    <a:lnTo>
                      <a:pt x="137" y="2"/>
                    </a:lnTo>
                    <a:lnTo>
                      <a:pt x="135" y="3"/>
                    </a:lnTo>
                    <a:lnTo>
                      <a:pt x="134" y="5"/>
                    </a:lnTo>
                    <a:lnTo>
                      <a:pt x="132" y="8"/>
                    </a:lnTo>
                    <a:lnTo>
                      <a:pt x="132" y="10"/>
                    </a:lnTo>
                    <a:lnTo>
                      <a:pt x="131" y="14"/>
                    </a:lnTo>
                    <a:lnTo>
                      <a:pt x="131" y="47"/>
                    </a:lnTo>
                    <a:lnTo>
                      <a:pt x="120" y="52"/>
                    </a:lnTo>
                    <a:lnTo>
                      <a:pt x="109" y="57"/>
                    </a:lnTo>
                    <a:lnTo>
                      <a:pt x="99" y="63"/>
                    </a:lnTo>
                    <a:lnTo>
                      <a:pt x="90" y="69"/>
                    </a:lnTo>
                    <a:lnTo>
                      <a:pt x="61" y="53"/>
                    </a:lnTo>
                    <a:lnTo>
                      <a:pt x="58" y="52"/>
                    </a:lnTo>
                    <a:lnTo>
                      <a:pt x="55" y="51"/>
                    </a:lnTo>
                    <a:lnTo>
                      <a:pt x="53" y="51"/>
                    </a:lnTo>
                    <a:lnTo>
                      <a:pt x="49" y="51"/>
                    </a:lnTo>
                    <a:lnTo>
                      <a:pt x="47" y="52"/>
                    </a:lnTo>
                    <a:lnTo>
                      <a:pt x="44" y="54"/>
                    </a:lnTo>
                    <a:lnTo>
                      <a:pt x="42" y="56"/>
                    </a:lnTo>
                    <a:lnTo>
                      <a:pt x="41" y="59"/>
                    </a:lnTo>
                    <a:lnTo>
                      <a:pt x="2" y="124"/>
                    </a:lnTo>
                    <a:lnTo>
                      <a:pt x="1" y="126"/>
                    </a:lnTo>
                    <a:lnTo>
                      <a:pt x="0" y="129"/>
                    </a:lnTo>
                    <a:lnTo>
                      <a:pt x="0" y="132"/>
                    </a:lnTo>
                    <a:lnTo>
                      <a:pt x="1" y="136"/>
                    </a:lnTo>
                    <a:lnTo>
                      <a:pt x="2" y="139"/>
                    </a:lnTo>
                    <a:lnTo>
                      <a:pt x="3" y="141"/>
                    </a:lnTo>
                    <a:lnTo>
                      <a:pt x="6" y="143"/>
                    </a:lnTo>
                    <a:lnTo>
                      <a:pt x="8" y="144"/>
                    </a:lnTo>
                    <a:lnTo>
                      <a:pt x="36" y="160"/>
                    </a:lnTo>
                    <a:lnTo>
                      <a:pt x="34" y="172"/>
                    </a:lnTo>
                    <a:lnTo>
                      <a:pt x="34" y="183"/>
                    </a:lnTo>
                    <a:lnTo>
                      <a:pt x="34" y="195"/>
                    </a:lnTo>
                    <a:lnTo>
                      <a:pt x="36" y="207"/>
                    </a:lnTo>
                    <a:lnTo>
                      <a:pt x="8" y="223"/>
                    </a:lnTo>
                    <a:lnTo>
                      <a:pt x="6" y="224"/>
                    </a:lnTo>
                    <a:lnTo>
                      <a:pt x="3" y="227"/>
                    </a:lnTo>
                    <a:lnTo>
                      <a:pt x="1" y="230"/>
                    </a:lnTo>
                    <a:lnTo>
                      <a:pt x="0" y="233"/>
                    </a:lnTo>
                    <a:lnTo>
                      <a:pt x="0" y="235"/>
                    </a:lnTo>
                    <a:lnTo>
                      <a:pt x="0" y="237"/>
                    </a:lnTo>
                    <a:lnTo>
                      <a:pt x="1" y="240"/>
                    </a:lnTo>
                    <a:lnTo>
                      <a:pt x="2" y="243"/>
                    </a:lnTo>
                    <a:lnTo>
                      <a:pt x="40" y="309"/>
                    </a:lnTo>
                    <a:lnTo>
                      <a:pt x="42" y="311"/>
                    </a:lnTo>
                    <a:lnTo>
                      <a:pt x="44" y="313"/>
                    </a:lnTo>
                    <a:lnTo>
                      <a:pt x="46" y="314"/>
                    </a:lnTo>
                    <a:lnTo>
                      <a:pt x="48" y="315"/>
                    </a:lnTo>
                    <a:lnTo>
                      <a:pt x="55" y="316"/>
                    </a:lnTo>
                    <a:lnTo>
                      <a:pt x="60" y="314"/>
                    </a:lnTo>
                    <a:lnTo>
                      <a:pt x="90" y="297"/>
                    </a:lnTo>
                    <a:lnTo>
                      <a:pt x="99" y="304"/>
                    </a:lnTo>
                    <a:lnTo>
                      <a:pt x="109" y="310"/>
                    </a:lnTo>
                    <a:lnTo>
                      <a:pt x="120" y="316"/>
                    </a:lnTo>
                    <a:lnTo>
                      <a:pt x="131" y="321"/>
                    </a:lnTo>
                    <a:lnTo>
                      <a:pt x="131" y="354"/>
                    </a:lnTo>
                    <a:lnTo>
                      <a:pt x="132" y="356"/>
                    </a:lnTo>
                    <a:lnTo>
                      <a:pt x="132" y="359"/>
                    </a:lnTo>
                    <a:lnTo>
                      <a:pt x="134" y="361"/>
                    </a:lnTo>
                    <a:lnTo>
                      <a:pt x="135" y="363"/>
                    </a:lnTo>
                    <a:lnTo>
                      <a:pt x="137" y="366"/>
                    </a:lnTo>
                    <a:lnTo>
                      <a:pt x="140" y="368"/>
                    </a:lnTo>
                    <a:lnTo>
                      <a:pt x="143" y="368"/>
                    </a:lnTo>
                    <a:lnTo>
                      <a:pt x="146" y="369"/>
                    </a:lnTo>
                    <a:lnTo>
                      <a:pt x="222" y="369"/>
                    </a:lnTo>
                    <a:lnTo>
                      <a:pt x="225" y="368"/>
                    </a:lnTo>
                    <a:lnTo>
                      <a:pt x="227" y="368"/>
                    </a:lnTo>
                    <a:lnTo>
                      <a:pt x="229" y="366"/>
                    </a:lnTo>
                    <a:lnTo>
                      <a:pt x="232" y="363"/>
                    </a:lnTo>
                    <a:lnTo>
                      <a:pt x="233" y="361"/>
                    </a:lnTo>
                    <a:lnTo>
                      <a:pt x="236" y="359"/>
                    </a:lnTo>
                    <a:lnTo>
                      <a:pt x="236" y="356"/>
                    </a:lnTo>
                    <a:lnTo>
                      <a:pt x="237" y="354"/>
                    </a:lnTo>
                    <a:lnTo>
                      <a:pt x="237" y="321"/>
                    </a:lnTo>
                    <a:lnTo>
                      <a:pt x="246" y="316"/>
                    </a:lnTo>
                    <a:lnTo>
                      <a:pt x="256" y="311"/>
                    </a:lnTo>
                    <a:lnTo>
                      <a:pt x="266" y="305"/>
                    </a:lnTo>
                    <a:lnTo>
                      <a:pt x="274" y="298"/>
                    </a:lnTo>
                    <a:lnTo>
                      <a:pt x="302" y="313"/>
                    </a:lnTo>
                    <a:lnTo>
                      <a:pt x="305" y="315"/>
                    </a:lnTo>
                    <a:lnTo>
                      <a:pt x="307" y="315"/>
                    </a:lnTo>
                    <a:lnTo>
                      <a:pt x="310" y="316"/>
                    </a:lnTo>
                    <a:lnTo>
                      <a:pt x="314" y="316"/>
                    </a:lnTo>
                    <a:lnTo>
                      <a:pt x="319" y="313"/>
                    </a:lnTo>
                    <a:lnTo>
                      <a:pt x="322" y="309"/>
                    </a:lnTo>
                    <a:lnTo>
                      <a:pt x="360" y="243"/>
                    </a:lnTo>
                    <a:lnTo>
                      <a:pt x="362" y="240"/>
                    </a:lnTo>
                    <a:lnTo>
                      <a:pt x="362" y="237"/>
                    </a:lnTo>
                    <a:lnTo>
                      <a:pt x="362" y="234"/>
                    </a:lnTo>
                    <a:lnTo>
                      <a:pt x="362" y="232"/>
                    </a:lnTo>
                    <a:lnTo>
                      <a:pt x="361" y="229"/>
                    </a:lnTo>
                    <a:lnTo>
                      <a:pt x="359" y="227"/>
                    </a:lnTo>
                    <a:lnTo>
                      <a:pt x="357" y="224"/>
                    </a:lnTo>
                    <a:lnTo>
                      <a:pt x="354"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3624675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D" sz="2400" dirty="0"/>
              <a:t>Children’s Perspective on Health and Living Condition</a:t>
            </a:r>
            <a:endParaRPr lang="en-ID" dirty="0"/>
          </a:p>
        </p:txBody>
      </p:sp>
      <p:sp>
        <p:nvSpPr>
          <p:cNvPr id="3" name="Slide Number Placeholder 2">
            <a:extLst>
              <a:ext uri="{FF2B5EF4-FFF2-40B4-BE49-F238E27FC236}">
                <a16:creationId xmlns:a16="http://schemas.microsoft.com/office/drawing/2014/main" id="{C066E895-FB9B-4DF1-8A4A-2BA56AC9ABC3}"/>
              </a:ext>
            </a:extLst>
          </p:cNvPr>
          <p:cNvSpPr>
            <a:spLocks noGrp="1"/>
          </p:cNvSpPr>
          <p:nvPr>
            <p:ph type="sldNum" idx="12"/>
          </p:nvPr>
        </p:nvSpPr>
        <p:spPr>
          <a:prstGeom prst="rect">
            <a:avLst/>
          </a:prstGeom>
        </p:spPr>
        <p:txBody>
          <a:bodyPr/>
          <a:lstStyle/>
          <a:p>
            <a:fld id="{00000000-1234-1234-1234-123412341234}" type="slidenum">
              <a:rPr lang="en" sz="1000" smtClean="0"/>
              <a:pPr/>
              <a:t>16</a:t>
            </a:fld>
            <a:endParaRPr lang="en" sz="1000" dirty="0"/>
          </a:p>
        </p:txBody>
      </p:sp>
      <p:sp>
        <p:nvSpPr>
          <p:cNvPr id="25" name="Subtitle 2">
            <a:extLst>
              <a:ext uri="{FF2B5EF4-FFF2-40B4-BE49-F238E27FC236}">
                <a16:creationId xmlns:a16="http://schemas.microsoft.com/office/drawing/2014/main" id="{BA75D873-2365-4306-B8EE-3ECEB0C9503D}"/>
              </a:ext>
            </a:extLst>
          </p:cNvPr>
          <p:cNvSpPr txBox="1">
            <a:spLocks/>
          </p:cNvSpPr>
          <p:nvPr/>
        </p:nvSpPr>
        <p:spPr>
          <a:xfrm>
            <a:off x="6894568" y="2291041"/>
            <a:ext cx="1873549" cy="1042020"/>
          </a:xfrm>
          <a:prstGeom prst="rect">
            <a:avLst/>
          </a:prstGeom>
        </p:spPr>
        <p:txBody>
          <a:bodyPr vert="horz" wrap="square" lIns="72000" tIns="72000" rIns="72000" bIns="72000"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endParaRPr lang="en-US" sz="1800" dirty="0">
              <a:solidFill>
                <a:schemeClr val="bg1"/>
              </a:solidFill>
              <a:latin typeface="Segoe UI" panose="020B0502040204020203" pitchFamily="34" charset="0"/>
              <a:ea typeface="Roboto Light" panose="02000000000000000000" pitchFamily="2" charset="0"/>
              <a:cs typeface="Segoe UI" panose="020B0502040204020203" pitchFamily="34" charset="0"/>
            </a:endParaRPr>
          </a:p>
        </p:txBody>
      </p:sp>
      <p:grpSp>
        <p:nvGrpSpPr>
          <p:cNvPr id="2" name="Group 1">
            <a:extLst>
              <a:ext uri="{FF2B5EF4-FFF2-40B4-BE49-F238E27FC236}">
                <a16:creationId xmlns:a16="http://schemas.microsoft.com/office/drawing/2014/main" id="{DDA63587-B908-1B75-1A68-98EB15B045CC}"/>
              </a:ext>
            </a:extLst>
          </p:cNvPr>
          <p:cNvGrpSpPr/>
          <p:nvPr/>
        </p:nvGrpSpPr>
        <p:grpSpPr>
          <a:xfrm>
            <a:off x="1306339" y="1023029"/>
            <a:ext cx="6493205" cy="3097441"/>
            <a:chOff x="401362" y="1023029"/>
            <a:chExt cx="6493205" cy="3097441"/>
          </a:xfrm>
        </p:grpSpPr>
        <p:sp>
          <p:nvSpPr>
            <p:cNvPr id="5" name="Oval 4">
              <a:extLst>
                <a:ext uri="{FF2B5EF4-FFF2-40B4-BE49-F238E27FC236}">
                  <a16:creationId xmlns:a16="http://schemas.microsoft.com/office/drawing/2014/main" id="{051005F5-EC78-4BB4-B169-8FF0C7023738}"/>
                </a:ext>
              </a:extLst>
            </p:cNvPr>
            <p:cNvSpPr/>
            <p:nvPr/>
          </p:nvSpPr>
          <p:spPr>
            <a:xfrm>
              <a:off x="401362" y="1419007"/>
              <a:ext cx="2384511" cy="2384510"/>
            </a:xfrm>
            <a:prstGeom prst="ellipse">
              <a:avLst/>
            </a:prstGeom>
            <a:gradFill>
              <a:gsLst>
                <a:gs pos="0">
                  <a:schemeClr val="accent5">
                    <a:lumMod val="50000"/>
                  </a:schemeClr>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Oval 5">
              <a:extLst>
                <a:ext uri="{FF2B5EF4-FFF2-40B4-BE49-F238E27FC236}">
                  <a16:creationId xmlns:a16="http://schemas.microsoft.com/office/drawing/2014/main" id="{2B9A3459-7912-4E26-80EE-D6956B184071}"/>
                </a:ext>
              </a:extLst>
            </p:cNvPr>
            <p:cNvSpPr/>
            <p:nvPr/>
          </p:nvSpPr>
          <p:spPr>
            <a:xfrm>
              <a:off x="2455709" y="1419007"/>
              <a:ext cx="2384511" cy="2384510"/>
            </a:xfrm>
            <a:prstGeom prst="ellipse">
              <a:avLst/>
            </a:prstGeom>
            <a:gradFill>
              <a:gsLst>
                <a:gs pos="0">
                  <a:schemeClr val="accent2">
                    <a:lumMod val="50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7" name="Oval 6">
              <a:extLst>
                <a:ext uri="{FF2B5EF4-FFF2-40B4-BE49-F238E27FC236}">
                  <a16:creationId xmlns:a16="http://schemas.microsoft.com/office/drawing/2014/main" id="{F035C87A-2EC8-4897-B86B-26640C3BA600}"/>
                </a:ext>
              </a:extLst>
            </p:cNvPr>
            <p:cNvSpPr/>
            <p:nvPr/>
          </p:nvSpPr>
          <p:spPr>
            <a:xfrm>
              <a:off x="4510056" y="1419007"/>
              <a:ext cx="2384511" cy="2384510"/>
            </a:xfrm>
            <a:prstGeom prst="ellipse">
              <a:avLst/>
            </a:prstGeom>
            <a:gradFill>
              <a:gsLst>
                <a:gs pos="0">
                  <a:schemeClr val="accent3">
                    <a:lumMod val="50000"/>
                  </a:schemeClr>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mj-lt"/>
                </a:rPr>
                <a:t>Lack of (nutritious) food</a:t>
              </a:r>
            </a:p>
          </p:txBody>
        </p:sp>
        <p:sp>
          <p:nvSpPr>
            <p:cNvPr id="9" name="Oval 8">
              <a:extLst>
                <a:ext uri="{FF2B5EF4-FFF2-40B4-BE49-F238E27FC236}">
                  <a16:creationId xmlns:a16="http://schemas.microsoft.com/office/drawing/2014/main" id="{BEA4B003-30A9-49C4-B65E-C6559DD44030}"/>
                </a:ext>
              </a:extLst>
            </p:cNvPr>
            <p:cNvSpPr/>
            <p:nvPr/>
          </p:nvSpPr>
          <p:spPr>
            <a:xfrm>
              <a:off x="731525" y="1023029"/>
              <a:ext cx="1135077" cy="1135076"/>
            </a:xfrm>
            <a:prstGeom prst="ellipse">
              <a:avLst/>
            </a:prstGeom>
            <a:gradFill>
              <a:gsLst>
                <a:gs pos="0">
                  <a:schemeClr val="accent5">
                    <a:lumMod val="50000"/>
                  </a:schemeClr>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0" name="Oval 9">
              <a:extLst>
                <a:ext uri="{FF2B5EF4-FFF2-40B4-BE49-F238E27FC236}">
                  <a16:creationId xmlns:a16="http://schemas.microsoft.com/office/drawing/2014/main" id="{AA5ABAF6-3FD4-4FE8-8930-D66FA19EE105}"/>
                </a:ext>
              </a:extLst>
            </p:cNvPr>
            <p:cNvSpPr/>
            <p:nvPr/>
          </p:nvSpPr>
          <p:spPr>
            <a:xfrm>
              <a:off x="2785873" y="1023029"/>
              <a:ext cx="1135077" cy="1135076"/>
            </a:xfrm>
            <a:prstGeom prst="ellipse">
              <a:avLst/>
            </a:prstGeom>
            <a:gradFill>
              <a:gsLst>
                <a:gs pos="0">
                  <a:schemeClr val="accent2">
                    <a:lumMod val="50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1" name="Oval 10">
              <a:extLst>
                <a:ext uri="{FF2B5EF4-FFF2-40B4-BE49-F238E27FC236}">
                  <a16:creationId xmlns:a16="http://schemas.microsoft.com/office/drawing/2014/main" id="{77EB43C5-511D-4CE7-B157-BA12D9ACC38C}"/>
                </a:ext>
              </a:extLst>
            </p:cNvPr>
            <p:cNvSpPr/>
            <p:nvPr/>
          </p:nvSpPr>
          <p:spPr>
            <a:xfrm>
              <a:off x="4840220" y="1023029"/>
              <a:ext cx="1135077" cy="1135076"/>
            </a:xfrm>
            <a:prstGeom prst="ellipse">
              <a:avLst/>
            </a:prstGeom>
            <a:gradFill>
              <a:gsLst>
                <a:gs pos="0">
                  <a:schemeClr val="accent3">
                    <a:lumMod val="50000"/>
                  </a:schemeClr>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3" name="Oval 12">
              <a:extLst>
                <a:ext uri="{FF2B5EF4-FFF2-40B4-BE49-F238E27FC236}">
                  <a16:creationId xmlns:a16="http://schemas.microsoft.com/office/drawing/2014/main" id="{537AE4BE-1D29-4D29-90AD-1F3A90A34873}"/>
                </a:ext>
              </a:extLst>
            </p:cNvPr>
            <p:cNvSpPr/>
            <p:nvPr/>
          </p:nvSpPr>
          <p:spPr>
            <a:xfrm>
              <a:off x="823938" y="1102054"/>
              <a:ext cx="943976" cy="943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Oval 13">
              <a:extLst>
                <a:ext uri="{FF2B5EF4-FFF2-40B4-BE49-F238E27FC236}">
                  <a16:creationId xmlns:a16="http://schemas.microsoft.com/office/drawing/2014/main" id="{9D54BD7E-84F3-4521-9AE5-0348B38503EA}"/>
                </a:ext>
              </a:extLst>
            </p:cNvPr>
            <p:cNvSpPr/>
            <p:nvPr/>
          </p:nvSpPr>
          <p:spPr>
            <a:xfrm>
              <a:off x="2881422" y="1118580"/>
              <a:ext cx="943976" cy="943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5" name="Oval 14">
              <a:extLst>
                <a:ext uri="{FF2B5EF4-FFF2-40B4-BE49-F238E27FC236}">
                  <a16:creationId xmlns:a16="http://schemas.microsoft.com/office/drawing/2014/main" id="{BD4554E8-FB65-435D-9735-58AEED2FD40B}"/>
                </a:ext>
              </a:extLst>
            </p:cNvPr>
            <p:cNvSpPr/>
            <p:nvPr/>
          </p:nvSpPr>
          <p:spPr>
            <a:xfrm>
              <a:off x="4935770" y="1118579"/>
              <a:ext cx="943976" cy="943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Next LT Pro Demi" panose="020B0704020202020204" pitchFamily="34" charset="0"/>
              </a:endParaRPr>
            </a:p>
          </p:txBody>
        </p:sp>
        <p:sp>
          <p:nvSpPr>
            <p:cNvPr id="17" name="Oval 16">
              <a:extLst>
                <a:ext uri="{FF2B5EF4-FFF2-40B4-BE49-F238E27FC236}">
                  <a16:creationId xmlns:a16="http://schemas.microsoft.com/office/drawing/2014/main" id="{AFDF9795-ADE8-4FDA-BAED-763E54104E7E}"/>
                </a:ext>
              </a:extLst>
            </p:cNvPr>
            <p:cNvSpPr/>
            <p:nvPr/>
          </p:nvSpPr>
          <p:spPr>
            <a:xfrm>
              <a:off x="1605645" y="3333061"/>
              <a:ext cx="787409" cy="787409"/>
            </a:xfrm>
            <a:prstGeom prst="ellipse">
              <a:avLst/>
            </a:prstGeom>
            <a:gradFill>
              <a:gsLst>
                <a:gs pos="0">
                  <a:schemeClr val="accent5">
                    <a:lumMod val="50000"/>
                  </a:schemeClr>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 name="Oval 17">
              <a:extLst>
                <a:ext uri="{FF2B5EF4-FFF2-40B4-BE49-F238E27FC236}">
                  <a16:creationId xmlns:a16="http://schemas.microsoft.com/office/drawing/2014/main" id="{842E0773-8FB0-4EF8-8536-6CB1A9D6C0FF}"/>
                </a:ext>
              </a:extLst>
            </p:cNvPr>
            <p:cNvSpPr/>
            <p:nvPr/>
          </p:nvSpPr>
          <p:spPr>
            <a:xfrm>
              <a:off x="3721096" y="3333061"/>
              <a:ext cx="787409" cy="787409"/>
            </a:xfrm>
            <a:prstGeom prst="ellipse">
              <a:avLst/>
            </a:prstGeom>
            <a:gradFill>
              <a:gsLst>
                <a:gs pos="0">
                  <a:schemeClr val="accent2">
                    <a:lumMod val="50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 name="Oval 18">
              <a:extLst>
                <a:ext uri="{FF2B5EF4-FFF2-40B4-BE49-F238E27FC236}">
                  <a16:creationId xmlns:a16="http://schemas.microsoft.com/office/drawing/2014/main" id="{0115D40A-F553-4E90-9D83-4E8BE5E1E55A}"/>
                </a:ext>
              </a:extLst>
            </p:cNvPr>
            <p:cNvSpPr/>
            <p:nvPr/>
          </p:nvSpPr>
          <p:spPr>
            <a:xfrm>
              <a:off x="5776994" y="3333061"/>
              <a:ext cx="787409" cy="787409"/>
            </a:xfrm>
            <a:prstGeom prst="ellipse">
              <a:avLst/>
            </a:prstGeom>
            <a:gradFill>
              <a:gsLst>
                <a:gs pos="0">
                  <a:schemeClr val="accent3">
                    <a:lumMod val="50000"/>
                  </a:schemeClr>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1" name="Subtitle 2">
              <a:extLst>
                <a:ext uri="{FF2B5EF4-FFF2-40B4-BE49-F238E27FC236}">
                  <a16:creationId xmlns:a16="http://schemas.microsoft.com/office/drawing/2014/main" id="{C4177F9C-0D9D-4E17-A9E8-35D93BD4DC36}"/>
                </a:ext>
              </a:extLst>
            </p:cNvPr>
            <p:cNvSpPr txBox="1">
              <a:spLocks/>
            </p:cNvSpPr>
            <p:nvPr/>
          </p:nvSpPr>
          <p:spPr>
            <a:xfrm>
              <a:off x="582160" y="2291041"/>
              <a:ext cx="1873549" cy="1042020"/>
            </a:xfrm>
            <a:prstGeom prst="rect">
              <a:avLst/>
            </a:prstGeom>
          </p:spPr>
          <p:txBody>
            <a:bodyPr vert="horz" wrap="square" lIns="72000" tIns="72000" rIns="72000" bIns="72000"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r>
                <a:rPr lang="en-US" sz="1800" b="1" dirty="0">
                  <a:effectLst/>
                  <a:latin typeface="Calibri" panose="020F0502020204030204" pitchFamily="34" charset="0"/>
                  <a:ea typeface="Calibri" panose="020F0502020204030204" pitchFamily="34" charset="0"/>
                </a:rPr>
                <a:t>Poor living condition</a:t>
              </a:r>
              <a:endParaRPr lang="en-US" sz="1800" dirty="0">
                <a:solidFill>
                  <a:schemeClr val="bg1"/>
                </a:solidFill>
                <a:latin typeface="Segoe UI" panose="020B0502040204020203" pitchFamily="34" charset="0"/>
                <a:ea typeface="Roboto Light" panose="02000000000000000000" pitchFamily="2" charset="0"/>
                <a:cs typeface="Segoe UI" panose="020B0502040204020203" pitchFamily="34" charset="0"/>
              </a:endParaRPr>
            </a:p>
          </p:txBody>
        </p:sp>
        <p:sp>
          <p:nvSpPr>
            <p:cNvPr id="22" name="Rectangle 21">
              <a:extLst>
                <a:ext uri="{FF2B5EF4-FFF2-40B4-BE49-F238E27FC236}">
                  <a16:creationId xmlns:a16="http://schemas.microsoft.com/office/drawing/2014/main" id="{B97F1DED-6A22-409A-9E14-5E76F80D1C8F}"/>
                </a:ext>
              </a:extLst>
            </p:cNvPr>
            <p:cNvSpPr/>
            <p:nvPr/>
          </p:nvSpPr>
          <p:spPr>
            <a:xfrm>
              <a:off x="914271" y="1158645"/>
              <a:ext cx="741711" cy="923330"/>
            </a:xfrm>
            <a:prstGeom prst="rect">
              <a:avLst/>
            </a:prstGeom>
          </p:spPr>
          <p:txBody>
            <a:bodyPr wrap="square">
              <a:spAutoFit/>
            </a:bodyPr>
            <a:lstStyle/>
            <a:p>
              <a:pPr algn="ctr"/>
              <a:r>
                <a:rPr lang="en-US" sz="5400" dirty="0">
                  <a:solidFill>
                    <a:schemeClr val="bg1">
                      <a:lumMod val="50000"/>
                    </a:schemeClr>
                  </a:solidFill>
                  <a:latin typeface="AvenirNext LT Pro Bold" panose="020B0804020202020204" pitchFamily="34" charset="0"/>
                  <a:ea typeface="Lato" panose="020F0502020204030203" pitchFamily="34" charset="0"/>
                  <a:cs typeface="Lato" panose="020F0502020204030203" pitchFamily="34" charset="0"/>
                </a:rPr>
                <a:t>A</a:t>
              </a:r>
            </a:p>
          </p:txBody>
        </p:sp>
        <p:sp>
          <p:nvSpPr>
            <p:cNvPr id="23" name="Subtitle 2">
              <a:extLst>
                <a:ext uri="{FF2B5EF4-FFF2-40B4-BE49-F238E27FC236}">
                  <a16:creationId xmlns:a16="http://schemas.microsoft.com/office/drawing/2014/main" id="{492D9A62-87AF-40BF-A1F4-00E800A718A6}"/>
                </a:ext>
              </a:extLst>
            </p:cNvPr>
            <p:cNvSpPr txBox="1">
              <a:spLocks/>
            </p:cNvSpPr>
            <p:nvPr/>
          </p:nvSpPr>
          <p:spPr>
            <a:xfrm>
              <a:off x="2636507" y="2291041"/>
              <a:ext cx="1873549" cy="1042020"/>
            </a:xfrm>
            <a:prstGeom prst="rect">
              <a:avLst/>
            </a:prstGeom>
          </p:spPr>
          <p:txBody>
            <a:bodyPr vert="horz" wrap="square" lIns="72000" tIns="72000" rIns="72000" bIns="72000"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r>
                <a:rPr lang="en-US" sz="1800" b="1" dirty="0">
                  <a:effectLst/>
                  <a:latin typeface="Calibri" panose="020F0502020204030204" pitchFamily="34" charset="0"/>
                  <a:ea typeface="Calibri" panose="020F0502020204030204" pitchFamily="34" charset="0"/>
                </a:rPr>
                <a:t>Out of pocket health expenses</a:t>
              </a:r>
              <a:endParaRPr lang="en-US" sz="1800" dirty="0">
                <a:solidFill>
                  <a:schemeClr val="bg1"/>
                </a:solidFill>
                <a:latin typeface="Segoe UI" panose="020B0502040204020203" pitchFamily="34" charset="0"/>
                <a:ea typeface="Roboto Light" panose="02000000000000000000" pitchFamily="2" charset="0"/>
                <a:cs typeface="Segoe UI" panose="020B0502040204020203" pitchFamily="34" charset="0"/>
              </a:endParaRPr>
            </a:p>
          </p:txBody>
        </p:sp>
        <p:sp>
          <p:nvSpPr>
            <p:cNvPr id="24" name="Subtitle 2">
              <a:extLst>
                <a:ext uri="{FF2B5EF4-FFF2-40B4-BE49-F238E27FC236}">
                  <a16:creationId xmlns:a16="http://schemas.microsoft.com/office/drawing/2014/main" id="{4A42F343-AB09-4F23-8528-CDE1BE885FB8}"/>
                </a:ext>
              </a:extLst>
            </p:cNvPr>
            <p:cNvSpPr txBox="1">
              <a:spLocks/>
            </p:cNvSpPr>
            <p:nvPr/>
          </p:nvSpPr>
          <p:spPr>
            <a:xfrm>
              <a:off x="4690855" y="2291041"/>
              <a:ext cx="1873549" cy="1042020"/>
            </a:xfrm>
            <a:prstGeom prst="rect">
              <a:avLst/>
            </a:prstGeom>
          </p:spPr>
          <p:txBody>
            <a:bodyPr vert="horz" wrap="square" lIns="72000" tIns="72000" rIns="72000" bIns="72000" rtlCol="0">
              <a:norm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endParaRPr lang="en-US" sz="1800" dirty="0">
                <a:solidFill>
                  <a:schemeClr val="bg1"/>
                </a:solidFill>
                <a:latin typeface="Segoe UI" panose="020B0502040204020203" pitchFamily="34" charset="0"/>
                <a:ea typeface="Roboto Light" panose="02000000000000000000" pitchFamily="2" charset="0"/>
                <a:cs typeface="Segoe UI" panose="020B0502040204020203" pitchFamily="34" charset="0"/>
              </a:endParaRPr>
            </a:p>
          </p:txBody>
        </p:sp>
        <p:sp>
          <p:nvSpPr>
            <p:cNvPr id="26" name="Rectangle 25">
              <a:extLst>
                <a:ext uri="{FF2B5EF4-FFF2-40B4-BE49-F238E27FC236}">
                  <a16:creationId xmlns:a16="http://schemas.microsoft.com/office/drawing/2014/main" id="{0CC55613-6988-4076-BB6A-D0CABA753B4D}"/>
                </a:ext>
              </a:extLst>
            </p:cNvPr>
            <p:cNvSpPr/>
            <p:nvPr/>
          </p:nvSpPr>
          <p:spPr>
            <a:xfrm>
              <a:off x="2982554" y="1158645"/>
              <a:ext cx="741711" cy="923330"/>
            </a:xfrm>
            <a:prstGeom prst="rect">
              <a:avLst/>
            </a:prstGeom>
          </p:spPr>
          <p:txBody>
            <a:bodyPr wrap="square">
              <a:spAutoFit/>
            </a:bodyPr>
            <a:lstStyle/>
            <a:p>
              <a:pPr algn="ctr"/>
              <a:r>
                <a:rPr lang="en-US" sz="5400" dirty="0">
                  <a:solidFill>
                    <a:schemeClr val="bg1">
                      <a:lumMod val="50000"/>
                    </a:schemeClr>
                  </a:solidFill>
                  <a:latin typeface="AvenirNext LT Pro Bold" panose="020B0804020202020204" pitchFamily="34" charset="0"/>
                  <a:ea typeface="Lato" panose="020F0502020204030203" pitchFamily="34" charset="0"/>
                  <a:cs typeface="Lato" panose="020F0502020204030203" pitchFamily="34" charset="0"/>
                </a:rPr>
                <a:t>B</a:t>
              </a:r>
            </a:p>
          </p:txBody>
        </p:sp>
        <p:sp>
          <p:nvSpPr>
            <p:cNvPr id="27" name="Rectangle 26">
              <a:extLst>
                <a:ext uri="{FF2B5EF4-FFF2-40B4-BE49-F238E27FC236}">
                  <a16:creationId xmlns:a16="http://schemas.microsoft.com/office/drawing/2014/main" id="{9E8969DD-8EFC-45A4-A08B-30442374E403}"/>
                </a:ext>
              </a:extLst>
            </p:cNvPr>
            <p:cNvSpPr/>
            <p:nvPr/>
          </p:nvSpPr>
          <p:spPr>
            <a:xfrm>
              <a:off x="5036903" y="1158645"/>
              <a:ext cx="741711" cy="923330"/>
            </a:xfrm>
            <a:prstGeom prst="rect">
              <a:avLst/>
            </a:prstGeom>
          </p:spPr>
          <p:txBody>
            <a:bodyPr wrap="square">
              <a:spAutoFit/>
            </a:bodyPr>
            <a:lstStyle/>
            <a:p>
              <a:pPr algn="ctr"/>
              <a:r>
                <a:rPr lang="en-US" sz="5400" dirty="0">
                  <a:solidFill>
                    <a:schemeClr val="bg1">
                      <a:lumMod val="50000"/>
                    </a:schemeClr>
                  </a:solidFill>
                  <a:latin typeface="AvenirNext LT Pro Bold" panose="020B0804020202020204" pitchFamily="34" charset="0"/>
                  <a:ea typeface="Lato" panose="020F0502020204030203" pitchFamily="34" charset="0"/>
                  <a:cs typeface="Lato" panose="020F0502020204030203" pitchFamily="34" charset="0"/>
                </a:rPr>
                <a:t>C</a:t>
              </a:r>
            </a:p>
          </p:txBody>
        </p:sp>
        <p:sp>
          <p:nvSpPr>
            <p:cNvPr id="29" name="Shape 2617">
              <a:extLst>
                <a:ext uri="{FF2B5EF4-FFF2-40B4-BE49-F238E27FC236}">
                  <a16:creationId xmlns:a16="http://schemas.microsoft.com/office/drawing/2014/main" id="{D55225C5-8A89-4289-9005-0BB8AD24E097}"/>
                </a:ext>
              </a:extLst>
            </p:cNvPr>
            <p:cNvSpPr/>
            <p:nvPr/>
          </p:nvSpPr>
          <p:spPr>
            <a:xfrm>
              <a:off x="3960616" y="3607141"/>
              <a:ext cx="327688" cy="26813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mj-lt"/>
                <a:ea typeface="Roboto Light" panose="02000000000000000000" pitchFamily="2" charset="0"/>
                <a:cs typeface="Roboto Light" panose="02000000000000000000" pitchFamily="2" charset="0"/>
              </a:endParaRPr>
            </a:p>
          </p:txBody>
        </p:sp>
        <p:sp>
          <p:nvSpPr>
            <p:cNvPr id="31" name="Shape 2772">
              <a:extLst>
                <a:ext uri="{FF2B5EF4-FFF2-40B4-BE49-F238E27FC236}">
                  <a16:creationId xmlns:a16="http://schemas.microsoft.com/office/drawing/2014/main" id="{E27D71C5-FFA3-4D48-9B4A-19C7F1A26AF8}"/>
                </a:ext>
              </a:extLst>
            </p:cNvPr>
            <p:cNvSpPr/>
            <p:nvPr/>
          </p:nvSpPr>
          <p:spPr>
            <a:xfrm>
              <a:off x="1849054" y="3607142"/>
              <a:ext cx="311702" cy="31169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bg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mj-lt"/>
                <a:ea typeface="Lato" panose="020F0502020204030203" pitchFamily="34" charset="0"/>
                <a:cs typeface="Lato" panose="020F0502020204030203" pitchFamily="34" charset="0"/>
              </a:endParaRPr>
            </a:p>
          </p:txBody>
        </p:sp>
        <p:sp>
          <p:nvSpPr>
            <p:cNvPr id="32" name="Shape 2556">
              <a:extLst>
                <a:ext uri="{FF2B5EF4-FFF2-40B4-BE49-F238E27FC236}">
                  <a16:creationId xmlns:a16="http://schemas.microsoft.com/office/drawing/2014/main" id="{C48DB3D5-B9F3-40E8-A396-70AB2BC23665}"/>
                </a:ext>
              </a:extLst>
            </p:cNvPr>
            <p:cNvSpPr/>
            <p:nvPr/>
          </p:nvSpPr>
          <p:spPr>
            <a:xfrm>
              <a:off x="5988509" y="3567983"/>
              <a:ext cx="373948" cy="37394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mj-lt"/>
              </a:endParaRPr>
            </a:p>
          </p:txBody>
        </p:sp>
      </p:grpSp>
    </p:spTree>
    <p:extLst>
      <p:ext uri="{BB962C8B-B14F-4D97-AF65-F5344CB8AC3E}">
        <p14:creationId xmlns:p14="http://schemas.microsoft.com/office/powerpoint/2010/main" val="24047489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A810A206-0674-4873-B936-650FA62A4AC4}"/>
              </a:ext>
            </a:extLst>
          </p:cNvPr>
          <p:cNvSpPr>
            <a:spLocks noGrp="1"/>
          </p:cNvSpPr>
          <p:nvPr>
            <p:ph type="title"/>
          </p:nvPr>
        </p:nvSpPr>
        <p:spPr/>
        <p:txBody>
          <a:bodyPr/>
          <a:lstStyle/>
          <a:p>
            <a:r>
              <a:rPr lang="en-ID" sz="2400" dirty="0"/>
              <a:t>Children’s Perspective on Working Children</a:t>
            </a:r>
            <a:endParaRPr lang="en-ID" dirty="0"/>
          </a:p>
        </p:txBody>
      </p:sp>
      <p:sp>
        <p:nvSpPr>
          <p:cNvPr id="3" name="Slide Number Placeholder 2">
            <a:extLst>
              <a:ext uri="{FF2B5EF4-FFF2-40B4-BE49-F238E27FC236}">
                <a16:creationId xmlns:a16="http://schemas.microsoft.com/office/drawing/2014/main" id="{74B1C65B-9D06-4F27-927B-EA3ADF236646}"/>
              </a:ext>
            </a:extLst>
          </p:cNvPr>
          <p:cNvSpPr>
            <a:spLocks noGrp="1"/>
          </p:cNvSpPr>
          <p:nvPr>
            <p:ph type="sldNum" idx="12"/>
          </p:nvPr>
        </p:nvSpPr>
        <p:spPr>
          <a:prstGeom prst="rect">
            <a:avLst/>
          </a:prstGeom>
        </p:spPr>
        <p:txBody>
          <a:bodyPr/>
          <a:lstStyle/>
          <a:p>
            <a:fld id="{00000000-1234-1234-1234-123412341234}" type="slidenum">
              <a:rPr lang="en" smtClean="0"/>
              <a:pPr/>
              <a:t>17</a:t>
            </a:fld>
            <a:endParaRPr lang="en" dirty="0"/>
          </a:p>
        </p:txBody>
      </p:sp>
      <p:grpSp>
        <p:nvGrpSpPr>
          <p:cNvPr id="38" name="Group 37">
            <a:extLst>
              <a:ext uri="{FF2B5EF4-FFF2-40B4-BE49-F238E27FC236}">
                <a16:creationId xmlns:a16="http://schemas.microsoft.com/office/drawing/2014/main" id="{0365011A-24A4-9E0D-7411-0832F0D1C6B1}"/>
              </a:ext>
            </a:extLst>
          </p:cNvPr>
          <p:cNvGrpSpPr/>
          <p:nvPr/>
        </p:nvGrpSpPr>
        <p:grpSpPr>
          <a:xfrm>
            <a:off x="6162415" y="1258293"/>
            <a:ext cx="1485339" cy="3149944"/>
            <a:chOff x="643981" y="1085807"/>
            <a:chExt cx="1485339" cy="3149944"/>
          </a:xfrm>
        </p:grpSpPr>
        <p:sp>
          <p:nvSpPr>
            <p:cNvPr id="4" name="Trapezoid 3">
              <a:extLst>
                <a:ext uri="{FF2B5EF4-FFF2-40B4-BE49-F238E27FC236}">
                  <a16:creationId xmlns:a16="http://schemas.microsoft.com/office/drawing/2014/main" id="{AEBF5F41-BA21-47AF-A975-186B2CC22BFD}"/>
                </a:ext>
                <a:ext uri="{C183D7F6-B498-43B3-948B-1728B52AA6E4}">
                  <adec:decorative xmlns:adec="http://schemas.microsoft.com/office/drawing/2017/decorative" val="1"/>
                </a:ext>
              </a:extLst>
            </p:cNvPr>
            <p:cNvSpPr/>
            <p:nvPr/>
          </p:nvSpPr>
          <p:spPr>
            <a:xfrm rot="5400000">
              <a:off x="-188321" y="1918109"/>
              <a:ext cx="3149944" cy="1485339"/>
            </a:xfrm>
            <a:prstGeom prst="trapezoi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92AB0FD-CBC9-4BEB-845E-38BAA4F57102}"/>
                </a:ext>
              </a:extLst>
            </p:cNvPr>
            <p:cNvSpPr/>
            <p:nvPr/>
          </p:nvSpPr>
          <p:spPr>
            <a:xfrm>
              <a:off x="888459" y="2072988"/>
              <a:ext cx="996384" cy="357730"/>
            </a:xfrm>
            <a:prstGeom prst="rect">
              <a:avLst/>
            </a:prstGeom>
          </p:spPr>
          <p:txBody>
            <a:bodyPr wrap="square" lIns="0" tIns="0" rIns="0" bIns="0">
              <a:normAutofit/>
            </a:bodyPr>
            <a:lstStyle/>
            <a:p>
              <a:pPr algn="ctr"/>
              <a:r>
                <a:rPr lang="en-US" sz="1600" b="1" dirty="0">
                  <a:solidFill>
                    <a:schemeClr val="bg1"/>
                  </a:solidFill>
                  <a:latin typeface="Avenir LT Std 55 Roman" panose="020B0503020203020204" pitchFamily="34" charset="0"/>
                </a:rPr>
                <a:t>Risks</a:t>
              </a:r>
            </a:p>
          </p:txBody>
        </p:sp>
        <p:sp>
          <p:nvSpPr>
            <p:cNvPr id="14" name="Rectangle 13">
              <a:extLst>
                <a:ext uri="{FF2B5EF4-FFF2-40B4-BE49-F238E27FC236}">
                  <a16:creationId xmlns:a16="http://schemas.microsoft.com/office/drawing/2014/main" id="{6C8572CF-16F9-49C3-B0C6-FCDF5A02EE98}"/>
                </a:ext>
              </a:extLst>
            </p:cNvPr>
            <p:cNvSpPr/>
            <p:nvPr/>
          </p:nvSpPr>
          <p:spPr>
            <a:xfrm>
              <a:off x="750275" y="2630198"/>
              <a:ext cx="1272752" cy="1047291"/>
            </a:xfrm>
            <a:prstGeom prst="rect">
              <a:avLst/>
            </a:prstGeom>
          </p:spPr>
          <p:txBody>
            <a:bodyPr wrap="square" lIns="0" tIns="0" rIns="0" bIns="0" anchor="t">
              <a:noAutofit/>
            </a:bodyPr>
            <a:lstStyle/>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Safety and health</a:t>
              </a:r>
            </a:p>
            <a:p>
              <a:pPr marL="171450" indent="-171450">
                <a:buFont typeface="Arial" panose="020B0604020202020204" pitchFamily="34" charset="0"/>
                <a:buChar char="•"/>
              </a:pPr>
              <a:endParaRPr lang="en-US" sz="1000" dirty="0">
                <a:solidFill>
                  <a:schemeClr val="bg1"/>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Social problems</a:t>
              </a:r>
            </a:p>
            <a:p>
              <a:endParaRPr lang="en-US" sz="1000" dirty="0">
                <a:solidFill>
                  <a:schemeClr val="bg1"/>
                </a:solidFill>
                <a:latin typeface="Segoe UI" panose="020B0502040204020203" pitchFamily="34" charset="0"/>
                <a:cs typeface="Segoe UI" panose="020B0502040204020203" pitchFamily="34" charset="0"/>
              </a:endParaRPr>
            </a:p>
          </p:txBody>
        </p:sp>
      </p:grpSp>
      <p:grpSp>
        <p:nvGrpSpPr>
          <p:cNvPr id="37" name="Group 36">
            <a:extLst>
              <a:ext uri="{FF2B5EF4-FFF2-40B4-BE49-F238E27FC236}">
                <a16:creationId xmlns:a16="http://schemas.microsoft.com/office/drawing/2014/main" id="{1572A1C2-00EB-0527-C1E1-BADE36B6C4A5}"/>
              </a:ext>
            </a:extLst>
          </p:cNvPr>
          <p:cNvGrpSpPr/>
          <p:nvPr/>
        </p:nvGrpSpPr>
        <p:grpSpPr>
          <a:xfrm>
            <a:off x="3538554" y="1205128"/>
            <a:ext cx="1485339" cy="3149944"/>
            <a:chOff x="2218029" y="1085807"/>
            <a:chExt cx="1485339" cy="3149944"/>
          </a:xfrm>
        </p:grpSpPr>
        <p:sp>
          <p:nvSpPr>
            <p:cNvPr id="5" name="Trapezoid 4">
              <a:extLst>
                <a:ext uri="{FF2B5EF4-FFF2-40B4-BE49-F238E27FC236}">
                  <a16:creationId xmlns:a16="http://schemas.microsoft.com/office/drawing/2014/main" id="{073955D9-126F-441A-8E09-76093EA17321}"/>
                </a:ext>
                <a:ext uri="{C183D7F6-B498-43B3-948B-1728B52AA6E4}">
                  <adec:decorative xmlns:adec="http://schemas.microsoft.com/office/drawing/2017/decorative" val="1"/>
                </a:ext>
              </a:extLst>
            </p:cNvPr>
            <p:cNvSpPr/>
            <p:nvPr/>
          </p:nvSpPr>
          <p:spPr>
            <a:xfrm rot="5400000">
              <a:off x="1385727" y="1918109"/>
              <a:ext cx="3149944" cy="1485339"/>
            </a:xfrm>
            <a:prstGeom prst="trapezoi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F8D52F9-0269-47D1-BB9A-C57FC06BC23A}"/>
                </a:ext>
              </a:extLst>
            </p:cNvPr>
            <p:cNvSpPr/>
            <p:nvPr/>
          </p:nvSpPr>
          <p:spPr>
            <a:xfrm>
              <a:off x="2462507" y="2072988"/>
              <a:ext cx="1085090" cy="357730"/>
            </a:xfrm>
            <a:prstGeom prst="rect">
              <a:avLst/>
            </a:prstGeom>
          </p:spPr>
          <p:txBody>
            <a:bodyPr wrap="square" lIns="0" tIns="0" rIns="0" bIns="0">
              <a:noAutofit/>
            </a:bodyPr>
            <a:lstStyle/>
            <a:p>
              <a:pPr algn="ctr"/>
              <a:r>
                <a:rPr lang="en-US" b="1" dirty="0">
                  <a:solidFill>
                    <a:schemeClr val="bg1"/>
                  </a:solidFill>
                  <a:latin typeface="Avenir LT Std 55 Roman" panose="020B0503020203020204" pitchFamily="34" charset="0"/>
                </a:rPr>
                <a:t>Types of work</a:t>
              </a:r>
            </a:p>
          </p:txBody>
        </p:sp>
        <p:sp>
          <p:nvSpPr>
            <p:cNvPr id="15" name="Rectangle 14">
              <a:extLst>
                <a:ext uri="{FF2B5EF4-FFF2-40B4-BE49-F238E27FC236}">
                  <a16:creationId xmlns:a16="http://schemas.microsoft.com/office/drawing/2014/main" id="{37E7C3CC-0B1C-48BE-88A0-9E85EDF99864}"/>
                </a:ext>
              </a:extLst>
            </p:cNvPr>
            <p:cNvSpPr/>
            <p:nvPr/>
          </p:nvSpPr>
          <p:spPr>
            <a:xfrm>
              <a:off x="2324323" y="2630198"/>
              <a:ext cx="1272752" cy="1047291"/>
            </a:xfrm>
            <a:prstGeom prst="rect">
              <a:avLst/>
            </a:prstGeom>
          </p:spPr>
          <p:txBody>
            <a:bodyPr wrap="square" lIns="0" tIns="0" rIns="0" bIns="0" anchor="t">
              <a:noAutofit/>
            </a:bodyPr>
            <a:lstStyle/>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Unskilled jobs</a:t>
              </a:r>
            </a:p>
            <a:p>
              <a:pPr marL="171450" indent="-171450">
                <a:buFont typeface="Arial" panose="020B0604020202020204" pitchFamily="34" charset="0"/>
                <a:buChar char="•"/>
              </a:pPr>
              <a:endParaRPr lang="en-US" sz="1000" dirty="0">
                <a:solidFill>
                  <a:schemeClr val="bg1"/>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Vary based on the characteristics of surrounding area</a:t>
              </a:r>
            </a:p>
          </p:txBody>
        </p:sp>
        <p:sp>
          <p:nvSpPr>
            <p:cNvPr id="20" name="Freeform 4344" descr="Icon of wrench. ">
              <a:extLst>
                <a:ext uri="{FF2B5EF4-FFF2-40B4-BE49-F238E27FC236}">
                  <a16:creationId xmlns:a16="http://schemas.microsoft.com/office/drawing/2014/main" id="{8C734A6C-C578-41C7-89D0-7678FC624CEF}"/>
                </a:ext>
              </a:extLst>
            </p:cNvPr>
            <p:cNvSpPr>
              <a:spLocks/>
            </p:cNvSpPr>
            <p:nvPr/>
          </p:nvSpPr>
          <p:spPr bwMode="auto">
            <a:xfrm>
              <a:off x="2824856" y="1647137"/>
              <a:ext cx="271685" cy="271685"/>
            </a:xfrm>
            <a:custGeom>
              <a:avLst/>
              <a:gdLst>
                <a:gd name="T0" fmla="*/ 853 w 886"/>
                <a:gd name="T1" fmla="*/ 137 h 886"/>
                <a:gd name="T2" fmla="*/ 842 w 886"/>
                <a:gd name="T3" fmla="*/ 134 h 886"/>
                <a:gd name="T4" fmla="*/ 833 w 886"/>
                <a:gd name="T5" fmla="*/ 138 h 886"/>
                <a:gd name="T6" fmla="*/ 646 w 886"/>
                <a:gd name="T7" fmla="*/ 172 h 886"/>
                <a:gd name="T8" fmla="*/ 754 w 886"/>
                <a:gd name="T9" fmla="*/ 46 h 886"/>
                <a:gd name="T10" fmla="*/ 754 w 886"/>
                <a:gd name="T11" fmla="*/ 37 h 886"/>
                <a:gd name="T12" fmla="*/ 747 w 886"/>
                <a:gd name="T13" fmla="*/ 29 h 886"/>
                <a:gd name="T14" fmla="*/ 704 w 886"/>
                <a:gd name="T15" fmla="*/ 12 h 886"/>
                <a:gd name="T16" fmla="*/ 659 w 886"/>
                <a:gd name="T17" fmla="*/ 2 h 886"/>
                <a:gd name="T18" fmla="*/ 615 w 886"/>
                <a:gd name="T19" fmla="*/ 0 h 886"/>
                <a:gd name="T20" fmla="*/ 577 w 886"/>
                <a:gd name="T21" fmla="*/ 6 h 886"/>
                <a:gd name="T22" fmla="*/ 539 w 886"/>
                <a:gd name="T23" fmla="*/ 15 h 886"/>
                <a:gd name="T24" fmla="*/ 505 w 886"/>
                <a:gd name="T25" fmla="*/ 31 h 886"/>
                <a:gd name="T26" fmla="*/ 473 w 886"/>
                <a:gd name="T27" fmla="*/ 52 h 886"/>
                <a:gd name="T28" fmla="*/ 443 w 886"/>
                <a:gd name="T29" fmla="*/ 76 h 886"/>
                <a:gd name="T30" fmla="*/ 405 w 886"/>
                <a:gd name="T31" fmla="*/ 124 h 886"/>
                <a:gd name="T32" fmla="*/ 380 w 886"/>
                <a:gd name="T33" fmla="*/ 178 h 886"/>
                <a:gd name="T34" fmla="*/ 368 w 886"/>
                <a:gd name="T35" fmla="*/ 235 h 886"/>
                <a:gd name="T36" fmla="*/ 368 w 886"/>
                <a:gd name="T37" fmla="*/ 293 h 886"/>
                <a:gd name="T38" fmla="*/ 382 w 886"/>
                <a:gd name="T39" fmla="*/ 351 h 886"/>
                <a:gd name="T40" fmla="*/ 21 w 886"/>
                <a:gd name="T41" fmla="*/ 738 h 886"/>
                <a:gd name="T42" fmla="*/ 7 w 886"/>
                <a:gd name="T43" fmla="*/ 762 h 886"/>
                <a:gd name="T44" fmla="*/ 1 w 886"/>
                <a:gd name="T45" fmla="*/ 787 h 886"/>
                <a:gd name="T46" fmla="*/ 2 w 886"/>
                <a:gd name="T47" fmla="*/ 813 h 886"/>
                <a:gd name="T48" fmla="*/ 11 w 886"/>
                <a:gd name="T49" fmla="*/ 838 h 886"/>
                <a:gd name="T50" fmla="*/ 27 w 886"/>
                <a:gd name="T51" fmla="*/ 860 h 886"/>
                <a:gd name="T52" fmla="*/ 48 w 886"/>
                <a:gd name="T53" fmla="*/ 875 h 886"/>
                <a:gd name="T54" fmla="*/ 73 w 886"/>
                <a:gd name="T55" fmla="*/ 884 h 886"/>
                <a:gd name="T56" fmla="*/ 99 w 886"/>
                <a:gd name="T57" fmla="*/ 885 h 886"/>
                <a:gd name="T58" fmla="*/ 125 w 886"/>
                <a:gd name="T59" fmla="*/ 879 h 886"/>
                <a:gd name="T60" fmla="*/ 148 w 886"/>
                <a:gd name="T61" fmla="*/ 866 h 886"/>
                <a:gd name="T62" fmla="*/ 530 w 886"/>
                <a:gd name="T63" fmla="*/ 502 h 886"/>
                <a:gd name="T64" fmla="*/ 570 w 886"/>
                <a:gd name="T65" fmla="*/ 515 h 886"/>
                <a:gd name="T66" fmla="*/ 612 w 886"/>
                <a:gd name="T67" fmla="*/ 520 h 886"/>
                <a:gd name="T68" fmla="*/ 626 w 886"/>
                <a:gd name="T69" fmla="*/ 520 h 886"/>
                <a:gd name="T70" fmla="*/ 664 w 886"/>
                <a:gd name="T71" fmla="*/ 518 h 886"/>
                <a:gd name="T72" fmla="*/ 702 w 886"/>
                <a:gd name="T73" fmla="*/ 509 h 886"/>
                <a:gd name="T74" fmla="*/ 737 w 886"/>
                <a:gd name="T75" fmla="*/ 496 h 886"/>
                <a:gd name="T76" fmla="*/ 769 w 886"/>
                <a:gd name="T77" fmla="*/ 477 h 886"/>
                <a:gd name="T78" fmla="*/ 800 w 886"/>
                <a:gd name="T79" fmla="*/ 454 h 886"/>
                <a:gd name="T80" fmla="*/ 837 w 886"/>
                <a:gd name="T81" fmla="*/ 413 h 886"/>
                <a:gd name="T82" fmla="*/ 867 w 886"/>
                <a:gd name="T83" fmla="*/ 360 h 886"/>
                <a:gd name="T84" fmla="*/ 883 w 886"/>
                <a:gd name="T85" fmla="*/ 301 h 886"/>
                <a:gd name="T86" fmla="*/ 885 w 886"/>
                <a:gd name="T87" fmla="*/ 241 h 886"/>
                <a:gd name="T88" fmla="*/ 873 w 886"/>
                <a:gd name="T89" fmla="*/ 181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6" h="886">
                  <a:moveTo>
                    <a:pt x="857" y="143"/>
                  </a:moveTo>
                  <a:lnTo>
                    <a:pt x="855" y="139"/>
                  </a:lnTo>
                  <a:lnTo>
                    <a:pt x="853" y="137"/>
                  </a:lnTo>
                  <a:lnTo>
                    <a:pt x="849" y="135"/>
                  </a:lnTo>
                  <a:lnTo>
                    <a:pt x="846" y="133"/>
                  </a:lnTo>
                  <a:lnTo>
                    <a:pt x="842" y="134"/>
                  </a:lnTo>
                  <a:lnTo>
                    <a:pt x="839" y="135"/>
                  </a:lnTo>
                  <a:lnTo>
                    <a:pt x="836" y="136"/>
                  </a:lnTo>
                  <a:lnTo>
                    <a:pt x="833" y="138"/>
                  </a:lnTo>
                  <a:lnTo>
                    <a:pt x="712" y="259"/>
                  </a:lnTo>
                  <a:lnTo>
                    <a:pt x="646" y="259"/>
                  </a:lnTo>
                  <a:lnTo>
                    <a:pt x="646" y="172"/>
                  </a:lnTo>
                  <a:lnTo>
                    <a:pt x="751" y="53"/>
                  </a:lnTo>
                  <a:lnTo>
                    <a:pt x="753" y="49"/>
                  </a:lnTo>
                  <a:lnTo>
                    <a:pt x="754" y="46"/>
                  </a:lnTo>
                  <a:lnTo>
                    <a:pt x="755" y="43"/>
                  </a:lnTo>
                  <a:lnTo>
                    <a:pt x="755" y="39"/>
                  </a:lnTo>
                  <a:lnTo>
                    <a:pt x="754" y="37"/>
                  </a:lnTo>
                  <a:lnTo>
                    <a:pt x="752" y="33"/>
                  </a:lnTo>
                  <a:lnTo>
                    <a:pt x="750" y="31"/>
                  </a:lnTo>
                  <a:lnTo>
                    <a:pt x="747" y="29"/>
                  </a:lnTo>
                  <a:lnTo>
                    <a:pt x="733" y="23"/>
                  </a:lnTo>
                  <a:lnTo>
                    <a:pt x="719" y="16"/>
                  </a:lnTo>
                  <a:lnTo>
                    <a:pt x="704" y="12"/>
                  </a:lnTo>
                  <a:lnTo>
                    <a:pt x="689" y="8"/>
                  </a:lnTo>
                  <a:lnTo>
                    <a:pt x="674" y="5"/>
                  </a:lnTo>
                  <a:lnTo>
                    <a:pt x="659" y="2"/>
                  </a:lnTo>
                  <a:lnTo>
                    <a:pt x="643" y="1"/>
                  </a:lnTo>
                  <a:lnTo>
                    <a:pt x="628" y="0"/>
                  </a:lnTo>
                  <a:lnTo>
                    <a:pt x="615" y="0"/>
                  </a:lnTo>
                  <a:lnTo>
                    <a:pt x="602" y="1"/>
                  </a:lnTo>
                  <a:lnTo>
                    <a:pt x="589" y="3"/>
                  </a:lnTo>
                  <a:lnTo>
                    <a:pt x="577" y="6"/>
                  </a:lnTo>
                  <a:lnTo>
                    <a:pt x="564" y="8"/>
                  </a:lnTo>
                  <a:lnTo>
                    <a:pt x="552" y="11"/>
                  </a:lnTo>
                  <a:lnTo>
                    <a:pt x="539" y="15"/>
                  </a:lnTo>
                  <a:lnTo>
                    <a:pt x="527" y="19"/>
                  </a:lnTo>
                  <a:lnTo>
                    <a:pt x="516" y="25"/>
                  </a:lnTo>
                  <a:lnTo>
                    <a:pt x="505" y="31"/>
                  </a:lnTo>
                  <a:lnTo>
                    <a:pt x="493" y="37"/>
                  </a:lnTo>
                  <a:lnTo>
                    <a:pt x="482" y="44"/>
                  </a:lnTo>
                  <a:lnTo>
                    <a:pt x="473" y="52"/>
                  </a:lnTo>
                  <a:lnTo>
                    <a:pt x="462" y="59"/>
                  </a:lnTo>
                  <a:lnTo>
                    <a:pt x="452" y="68"/>
                  </a:lnTo>
                  <a:lnTo>
                    <a:pt x="443" y="76"/>
                  </a:lnTo>
                  <a:lnTo>
                    <a:pt x="429" y="91"/>
                  </a:lnTo>
                  <a:lnTo>
                    <a:pt x="416" y="107"/>
                  </a:lnTo>
                  <a:lnTo>
                    <a:pt x="405" y="124"/>
                  </a:lnTo>
                  <a:lnTo>
                    <a:pt x="396" y="141"/>
                  </a:lnTo>
                  <a:lnTo>
                    <a:pt x="387" y="160"/>
                  </a:lnTo>
                  <a:lnTo>
                    <a:pt x="380" y="178"/>
                  </a:lnTo>
                  <a:lnTo>
                    <a:pt x="374" y="196"/>
                  </a:lnTo>
                  <a:lnTo>
                    <a:pt x="370" y="215"/>
                  </a:lnTo>
                  <a:lnTo>
                    <a:pt x="368" y="235"/>
                  </a:lnTo>
                  <a:lnTo>
                    <a:pt x="366" y="254"/>
                  </a:lnTo>
                  <a:lnTo>
                    <a:pt x="367" y="274"/>
                  </a:lnTo>
                  <a:lnTo>
                    <a:pt x="368" y="293"/>
                  </a:lnTo>
                  <a:lnTo>
                    <a:pt x="371" y="313"/>
                  </a:lnTo>
                  <a:lnTo>
                    <a:pt x="376" y="332"/>
                  </a:lnTo>
                  <a:lnTo>
                    <a:pt x="382" y="351"/>
                  </a:lnTo>
                  <a:lnTo>
                    <a:pt x="390" y="369"/>
                  </a:lnTo>
                  <a:lnTo>
                    <a:pt x="27" y="732"/>
                  </a:lnTo>
                  <a:lnTo>
                    <a:pt x="21" y="738"/>
                  </a:lnTo>
                  <a:lnTo>
                    <a:pt x="16" y="746"/>
                  </a:lnTo>
                  <a:lnTo>
                    <a:pt x="11" y="753"/>
                  </a:lnTo>
                  <a:lnTo>
                    <a:pt x="7" y="762"/>
                  </a:lnTo>
                  <a:lnTo>
                    <a:pt x="4" y="769"/>
                  </a:lnTo>
                  <a:lnTo>
                    <a:pt x="2" y="778"/>
                  </a:lnTo>
                  <a:lnTo>
                    <a:pt x="1" y="787"/>
                  </a:lnTo>
                  <a:lnTo>
                    <a:pt x="0" y="796"/>
                  </a:lnTo>
                  <a:lnTo>
                    <a:pt x="1" y="805"/>
                  </a:lnTo>
                  <a:lnTo>
                    <a:pt x="2" y="813"/>
                  </a:lnTo>
                  <a:lnTo>
                    <a:pt x="4" y="822"/>
                  </a:lnTo>
                  <a:lnTo>
                    <a:pt x="7" y="830"/>
                  </a:lnTo>
                  <a:lnTo>
                    <a:pt x="11" y="838"/>
                  </a:lnTo>
                  <a:lnTo>
                    <a:pt x="15" y="845"/>
                  </a:lnTo>
                  <a:lnTo>
                    <a:pt x="20" y="853"/>
                  </a:lnTo>
                  <a:lnTo>
                    <a:pt x="27" y="860"/>
                  </a:lnTo>
                  <a:lnTo>
                    <a:pt x="33" y="866"/>
                  </a:lnTo>
                  <a:lnTo>
                    <a:pt x="41" y="871"/>
                  </a:lnTo>
                  <a:lnTo>
                    <a:pt x="48" y="875"/>
                  </a:lnTo>
                  <a:lnTo>
                    <a:pt x="55" y="879"/>
                  </a:lnTo>
                  <a:lnTo>
                    <a:pt x="64" y="882"/>
                  </a:lnTo>
                  <a:lnTo>
                    <a:pt x="73" y="884"/>
                  </a:lnTo>
                  <a:lnTo>
                    <a:pt x="81" y="885"/>
                  </a:lnTo>
                  <a:lnTo>
                    <a:pt x="91" y="886"/>
                  </a:lnTo>
                  <a:lnTo>
                    <a:pt x="99" y="885"/>
                  </a:lnTo>
                  <a:lnTo>
                    <a:pt x="108" y="884"/>
                  </a:lnTo>
                  <a:lnTo>
                    <a:pt x="116" y="882"/>
                  </a:lnTo>
                  <a:lnTo>
                    <a:pt x="125" y="879"/>
                  </a:lnTo>
                  <a:lnTo>
                    <a:pt x="133" y="875"/>
                  </a:lnTo>
                  <a:lnTo>
                    <a:pt x="140" y="871"/>
                  </a:lnTo>
                  <a:lnTo>
                    <a:pt x="148" y="866"/>
                  </a:lnTo>
                  <a:lnTo>
                    <a:pt x="154" y="860"/>
                  </a:lnTo>
                  <a:lnTo>
                    <a:pt x="517" y="497"/>
                  </a:lnTo>
                  <a:lnTo>
                    <a:pt x="530" y="502"/>
                  </a:lnTo>
                  <a:lnTo>
                    <a:pt x="543" y="507"/>
                  </a:lnTo>
                  <a:lnTo>
                    <a:pt x="556" y="512"/>
                  </a:lnTo>
                  <a:lnTo>
                    <a:pt x="570" y="515"/>
                  </a:lnTo>
                  <a:lnTo>
                    <a:pt x="584" y="517"/>
                  </a:lnTo>
                  <a:lnTo>
                    <a:pt x="598" y="519"/>
                  </a:lnTo>
                  <a:lnTo>
                    <a:pt x="612" y="520"/>
                  </a:lnTo>
                  <a:lnTo>
                    <a:pt x="626" y="520"/>
                  </a:lnTo>
                  <a:lnTo>
                    <a:pt x="626" y="520"/>
                  </a:lnTo>
                  <a:lnTo>
                    <a:pt x="626" y="520"/>
                  </a:lnTo>
                  <a:lnTo>
                    <a:pt x="639" y="520"/>
                  </a:lnTo>
                  <a:lnTo>
                    <a:pt x="651" y="519"/>
                  </a:lnTo>
                  <a:lnTo>
                    <a:pt x="664" y="518"/>
                  </a:lnTo>
                  <a:lnTo>
                    <a:pt x="677" y="516"/>
                  </a:lnTo>
                  <a:lnTo>
                    <a:pt x="689" y="513"/>
                  </a:lnTo>
                  <a:lnTo>
                    <a:pt x="702" y="509"/>
                  </a:lnTo>
                  <a:lnTo>
                    <a:pt x="714" y="505"/>
                  </a:lnTo>
                  <a:lnTo>
                    <a:pt x="725" y="501"/>
                  </a:lnTo>
                  <a:lnTo>
                    <a:pt x="737" y="496"/>
                  </a:lnTo>
                  <a:lnTo>
                    <a:pt x="748" y="490"/>
                  </a:lnTo>
                  <a:lnTo>
                    <a:pt x="758" y="484"/>
                  </a:lnTo>
                  <a:lnTo>
                    <a:pt x="769" y="477"/>
                  </a:lnTo>
                  <a:lnTo>
                    <a:pt x="780" y="470"/>
                  </a:lnTo>
                  <a:lnTo>
                    <a:pt x="791" y="462"/>
                  </a:lnTo>
                  <a:lnTo>
                    <a:pt x="800" y="454"/>
                  </a:lnTo>
                  <a:lnTo>
                    <a:pt x="810" y="444"/>
                  </a:lnTo>
                  <a:lnTo>
                    <a:pt x="824" y="429"/>
                  </a:lnTo>
                  <a:lnTo>
                    <a:pt x="837" y="413"/>
                  </a:lnTo>
                  <a:lnTo>
                    <a:pt x="848" y="396"/>
                  </a:lnTo>
                  <a:lnTo>
                    <a:pt x="858" y="378"/>
                  </a:lnTo>
                  <a:lnTo>
                    <a:pt x="867" y="360"/>
                  </a:lnTo>
                  <a:lnTo>
                    <a:pt x="873" y="340"/>
                  </a:lnTo>
                  <a:lnTo>
                    <a:pt x="878" y="321"/>
                  </a:lnTo>
                  <a:lnTo>
                    <a:pt x="883" y="301"/>
                  </a:lnTo>
                  <a:lnTo>
                    <a:pt x="885" y="282"/>
                  </a:lnTo>
                  <a:lnTo>
                    <a:pt x="886" y="261"/>
                  </a:lnTo>
                  <a:lnTo>
                    <a:pt x="885" y="241"/>
                  </a:lnTo>
                  <a:lnTo>
                    <a:pt x="883" y="221"/>
                  </a:lnTo>
                  <a:lnTo>
                    <a:pt x="878" y="200"/>
                  </a:lnTo>
                  <a:lnTo>
                    <a:pt x="873" y="181"/>
                  </a:lnTo>
                  <a:lnTo>
                    <a:pt x="865" y="162"/>
                  </a:lnTo>
                  <a:lnTo>
                    <a:pt x="857" y="1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30">
            <a:extLst>
              <a:ext uri="{FF2B5EF4-FFF2-40B4-BE49-F238E27FC236}">
                <a16:creationId xmlns:a16="http://schemas.microsoft.com/office/drawing/2014/main" id="{8583713D-1F9D-E15B-6FEF-66FADBCB6D74}"/>
              </a:ext>
            </a:extLst>
          </p:cNvPr>
          <p:cNvGrpSpPr/>
          <p:nvPr/>
        </p:nvGrpSpPr>
        <p:grpSpPr>
          <a:xfrm>
            <a:off x="914693" y="1219818"/>
            <a:ext cx="1485339" cy="3149944"/>
            <a:chOff x="6016803" y="1085807"/>
            <a:chExt cx="1485339" cy="3149944"/>
          </a:xfrm>
        </p:grpSpPr>
        <p:sp>
          <p:nvSpPr>
            <p:cNvPr id="32" name="Trapezoid 31">
              <a:extLst>
                <a:ext uri="{FF2B5EF4-FFF2-40B4-BE49-F238E27FC236}">
                  <a16:creationId xmlns:a16="http://schemas.microsoft.com/office/drawing/2014/main" id="{E9CBA796-EB9D-37C8-8CF9-DFD4D57E4BD9}"/>
                </a:ext>
                <a:ext uri="{C183D7F6-B498-43B3-948B-1728B52AA6E4}">
                  <adec:decorative xmlns:adec="http://schemas.microsoft.com/office/drawing/2017/decorative" val="1"/>
                </a:ext>
              </a:extLst>
            </p:cNvPr>
            <p:cNvSpPr/>
            <p:nvPr/>
          </p:nvSpPr>
          <p:spPr>
            <a:xfrm rot="5400000">
              <a:off x="5184501" y="1918109"/>
              <a:ext cx="3149944" cy="1485339"/>
            </a:xfrm>
            <a:prstGeom prst="trapezoi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18D18855-AA8F-1161-FB17-FDD15255D619}"/>
                </a:ext>
              </a:extLst>
            </p:cNvPr>
            <p:cNvSpPr/>
            <p:nvPr/>
          </p:nvSpPr>
          <p:spPr>
            <a:xfrm>
              <a:off x="6261281" y="2072988"/>
              <a:ext cx="996384" cy="357730"/>
            </a:xfrm>
            <a:prstGeom prst="rect">
              <a:avLst/>
            </a:prstGeom>
          </p:spPr>
          <p:txBody>
            <a:bodyPr wrap="square" lIns="0" tIns="0" rIns="0" bIns="0">
              <a:noAutofit/>
            </a:bodyPr>
            <a:lstStyle/>
            <a:p>
              <a:pPr algn="ctr"/>
              <a:r>
                <a:rPr lang="en-US" b="1" dirty="0">
                  <a:solidFill>
                    <a:schemeClr val="bg1"/>
                  </a:solidFill>
                  <a:latin typeface="Avenir LT Std 55 Roman" panose="020B0503020203020204" pitchFamily="34" charset="0"/>
                </a:rPr>
                <a:t>Motivation</a:t>
              </a:r>
            </a:p>
          </p:txBody>
        </p:sp>
        <p:sp>
          <p:nvSpPr>
            <p:cNvPr id="34" name="Rectangle 33">
              <a:extLst>
                <a:ext uri="{FF2B5EF4-FFF2-40B4-BE49-F238E27FC236}">
                  <a16:creationId xmlns:a16="http://schemas.microsoft.com/office/drawing/2014/main" id="{0B1B6851-B70F-9DDC-FF38-3BFF2733BAC3}"/>
                </a:ext>
              </a:extLst>
            </p:cNvPr>
            <p:cNvSpPr/>
            <p:nvPr/>
          </p:nvSpPr>
          <p:spPr>
            <a:xfrm>
              <a:off x="6123096" y="2630198"/>
              <a:ext cx="1272752" cy="1047291"/>
            </a:xfrm>
            <a:prstGeom prst="rect">
              <a:avLst/>
            </a:prstGeom>
          </p:spPr>
          <p:txBody>
            <a:bodyPr wrap="square" lIns="0" tIns="0" rIns="0" bIns="0" anchor="t">
              <a:noAutofit/>
            </a:bodyPr>
            <a:lstStyle/>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Helping parents</a:t>
              </a:r>
            </a:p>
            <a:p>
              <a:pPr marL="171450" indent="-171450">
                <a:buFont typeface="Arial" panose="020B0604020202020204" pitchFamily="34" charset="0"/>
                <a:buChar char="•"/>
              </a:pPr>
              <a:endParaRPr lang="en-US" sz="1000" dirty="0">
                <a:solidFill>
                  <a:schemeClr val="bg1"/>
                </a:solidFill>
                <a:latin typeface="Segoe UI" panose="020B0502040204020203" pitchFamily="34" charset="0"/>
                <a:cs typeface="Segoe UI" panose="020B0502040204020203" pitchFamily="34" charset="0"/>
              </a:endParaRPr>
            </a:p>
            <a:p>
              <a:pPr marL="171450" indent="-171450">
                <a:buFont typeface="Arial" panose="020B0604020202020204" pitchFamily="34" charset="0"/>
                <a:buChar char="•"/>
              </a:pPr>
              <a:r>
                <a:rPr lang="en-US" sz="1000" dirty="0">
                  <a:solidFill>
                    <a:schemeClr val="bg1"/>
                  </a:solidFill>
                  <a:latin typeface="Segoe UI" panose="020B0502040204020203" pitchFamily="34" charset="0"/>
                  <a:cs typeface="Segoe UI" panose="020B0502040204020203" pitchFamily="34" charset="0"/>
                </a:rPr>
                <a:t>Having pocket money</a:t>
              </a:r>
            </a:p>
          </p:txBody>
        </p:sp>
        <p:grpSp>
          <p:nvGrpSpPr>
            <p:cNvPr id="35" name="Group 34" descr="Icon of money. ">
              <a:extLst>
                <a:ext uri="{FF2B5EF4-FFF2-40B4-BE49-F238E27FC236}">
                  <a16:creationId xmlns:a16="http://schemas.microsoft.com/office/drawing/2014/main" id="{81C6AC5E-551E-E19B-CDF2-9210A8C6CEF8}"/>
                </a:ext>
              </a:extLst>
            </p:cNvPr>
            <p:cNvGrpSpPr/>
            <p:nvPr/>
          </p:nvGrpSpPr>
          <p:grpSpPr>
            <a:xfrm>
              <a:off x="6621327" y="1644068"/>
              <a:ext cx="276290" cy="277825"/>
              <a:chOff x="3746500" y="1344613"/>
              <a:chExt cx="285750" cy="287338"/>
            </a:xfrm>
            <a:solidFill>
              <a:schemeClr val="bg1"/>
            </a:solidFill>
          </p:grpSpPr>
          <p:sp>
            <p:nvSpPr>
              <p:cNvPr id="39" name="Freeform 497">
                <a:extLst>
                  <a:ext uri="{FF2B5EF4-FFF2-40B4-BE49-F238E27FC236}">
                    <a16:creationId xmlns:a16="http://schemas.microsoft.com/office/drawing/2014/main" id="{483CFEC6-6A80-DE99-1614-0371DD2CCA7F}"/>
                  </a:ext>
                </a:extLst>
              </p:cNvPr>
              <p:cNvSpPr>
                <a:spLocks/>
              </p:cNvSpPr>
              <p:nvPr/>
            </p:nvSpPr>
            <p:spPr bwMode="auto">
              <a:xfrm>
                <a:off x="3746500" y="1344613"/>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98">
                <a:extLst>
                  <a:ext uri="{FF2B5EF4-FFF2-40B4-BE49-F238E27FC236}">
                    <a16:creationId xmlns:a16="http://schemas.microsoft.com/office/drawing/2014/main" id="{4859E846-3B4C-E142-DECF-3E8C2439233A}"/>
                  </a:ext>
                </a:extLst>
              </p:cNvPr>
              <p:cNvSpPr>
                <a:spLocks noEditPoints="1"/>
              </p:cNvSpPr>
              <p:nvPr/>
            </p:nvSpPr>
            <p:spPr bwMode="auto">
              <a:xfrm>
                <a:off x="3775075" y="1373188"/>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99">
                <a:extLst>
                  <a:ext uri="{FF2B5EF4-FFF2-40B4-BE49-F238E27FC236}">
                    <a16:creationId xmlns:a16="http://schemas.microsoft.com/office/drawing/2014/main" id="{5077C62D-4E26-DF32-B861-C3C8B9B609DB}"/>
                  </a:ext>
                </a:extLst>
              </p:cNvPr>
              <p:cNvSpPr>
                <a:spLocks/>
              </p:cNvSpPr>
              <p:nvPr/>
            </p:nvSpPr>
            <p:spPr bwMode="auto">
              <a:xfrm>
                <a:off x="3756025" y="1598613"/>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500">
                <a:extLst>
                  <a:ext uri="{FF2B5EF4-FFF2-40B4-BE49-F238E27FC236}">
                    <a16:creationId xmlns:a16="http://schemas.microsoft.com/office/drawing/2014/main" id="{276C9C70-D9E0-505A-5DB3-443C7FF29B2C}"/>
                  </a:ext>
                </a:extLst>
              </p:cNvPr>
              <p:cNvSpPr>
                <a:spLocks/>
              </p:cNvSpPr>
              <p:nvPr/>
            </p:nvSpPr>
            <p:spPr bwMode="auto">
              <a:xfrm>
                <a:off x="3756025" y="1474788"/>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501">
                <a:extLst>
                  <a:ext uri="{FF2B5EF4-FFF2-40B4-BE49-F238E27FC236}">
                    <a16:creationId xmlns:a16="http://schemas.microsoft.com/office/drawing/2014/main" id="{83B4911F-D346-83E8-2EDB-A39F8028DF92}"/>
                  </a:ext>
                </a:extLst>
              </p:cNvPr>
              <p:cNvSpPr>
                <a:spLocks/>
              </p:cNvSpPr>
              <p:nvPr/>
            </p:nvSpPr>
            <p:spPr bwMode="auto">
              <a:xfrm>
                <a:off x="3756025" y="1503363"/>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502">
                <a:extLst>
                  <a:ext uri="{FF2B5EF4-FFF2-40B4-BE49-F238E27FC236}">
                    <a16:creationId xmlns:a16="http://schemas.microsoft.com/office/drawing/2014/main" id="{5D38AC18-1C57-8251-4289-561BA71278A2}"/>
                  </a:ext>
                </a:extLst>
              </p:cNvPr>
              <p:cNvSpPr>
                <a:spLocks/>
              </p:cNvSpPr>
              <p:nvPr/>
            </p:nvSpPr>
            <p:spPr bwMode="auto">
              <a:xfrm>
                <a:off x="3756025" y="1574800"/>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503">
                <a:extLst>
                  <a:ext uri="{FF2B5EF4-FFF2-40B4-BE49-F238E27FC236}">
                    <a16:creationId xmlns:a16="http://schemas.microsoft.com/office/drawing/2014/main" id="{EC6B20E3-67A7-9706-E445-90CCF3673313}"/>
                  </a:ext>
                </a:extLst>
              </p:cNvPr>
              <p:cNvSpPr>
                <a:spLocks/>
              </p:cNvSpPr>
              <p:nvPr/>
            </p:nvSpPr>
            <p:spPr bwMode="auto">
              <a:xfrm>
                <a:off x="3756025" y="1550988"/>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504">
                <a:extLst>
                  <a:ext uri="{FF2B5EF4-FFF2-40B4-BE49-F238E27FC236}">
                    <a16:creationId xmlns:a16="http://schemas.microsoft.com/office/drawing/2014/main" id="{94B9C2B6-DA9A-0052-F0CD-546F04867AFB}"/>
                  </a:ext>
                </a:extLst>
              </p:cNvPr>
              <p:cNvSpPr>
                <a:spLocks/>
              </p:cNvSpPr>
              <p:nvPr/>
            </p:nvSpPr>
            <p:spPr bwMode="auto">
              <a:xfrm>
                <a:off x="3756025" y="1527175"/>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pic>
        <p:nvPicPr>
          <p:cNvPr id="17" name="Graphic 16" descr="Danger with solid fill">
            <a:extLst>
              <a:ext uri="{FF2B5EF4-FFF2-40B4-BE49-F238E27FC236}">
                <a16:creationId xmlns:a16="http://schemas.microsoft.com/office/drawing/2014/main" id="{A585A15A-7D5F-8A7B-F0D4-BC8720654C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41192" y="1655539"/>
            <a:ext cx="527786" cy="527786"/>
          </a:xfrm>
          <a:prstGeom prst="rect">
            <a:avLst/>
          </a:prstGeom>
        </p:spPr>
      </p:pic>
    </p:spTree>
    <p:extLst>
      <p:ext uri="{BB962C8B-B14F-4D97-AF65-F5344CB8AC3E}">
        <p14:creationId xmlns:p14="http://schemas.microsoft.com/office/powerpoint/2010/main" val="1308669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FDB999-219C-4FA7-B637-EF8FABB8BA73}"/>
              </a:ext>
            </a:extLst>
          </p:cNvPr>
          <p:cNvSpPr>
            <a:spLocks noGrp="1"/>
          </p:cNvSpPr>
          <p:nvPr>
            <p:ph type="title"/>
          </p:nvPr>
        </p:nvSpPr>
        <p:spPr/>
        <p:txBody>
          <a:bodyPr/>
          <a:lstStyle/>
          <a:p>
            <a:r>
              <a:rPr lang="en-US" dirty="0"/>
              <a:t>Conclusion</a:t>
            </a:r>
            <a:endParaRPr lang="en-ID" dirty="0"/>
          </a:p>
        </p:txBody>
      </p:sp>
      <p:sp>
        <p:nvSpPr>
          <p:cNvPr id="3" name="Slide Number Placeholder 2">
            <a:extLst>
              <a:ext uri="{FF2B5EF4-FFF2-40B4-BE49-F238E27FC236}">
                <a16:creationId xmlns:a16="http://schemas.microsoft.com/office/drawing/2014/main" id="{B2C5C6DC-CA92-47D7-889A-75313EB8041B}"/>
              </a:ext>
            </a:extLst>
          </p:cNvPr>
          <p:cNvSpPr>
            <a:spLocks noGrp="1"/>
          </p:cNvSpPr>
          <p:nvPr>
            <p:ph type="sldNum" idx="12"/>
          </p:nvPr>
        </p:nvSpPr>
        <p:spPr>
          <a:prstGeom prst="rect">
            <a:avLst/>
          </a:prstGeom>
        </p:spPr>
        <p:txBody>
          <a:bodyPr/>
          <a:lstStyle/>
          <a:p>
            <a:fld id="{00000000-1234-1234-1234-123412341234}" type="slidenum">
              <a:rPr lang="en" smtClean="0"/>
              <a:pPr/>
              <a:t>18</a:t>
            </a:fld>
            <a:endParaRPr lang="en" dirty="0"/>
          </a:p>
        </p:txBody>
      </p:sp>
      <p:grpSp>
        <p:nvGrpSpPr>
          <p:cNvPr id="16" name="Group 15">
            <a:extLst>
              <a:ext uri="{FF2B5EF4-FFF2-40B4-BE49-F238E27FC236}">
                <a16:creationId xmlns:a16="http://schemas.microsoft.com/office/drawing/2014/main" id="{044E8E2C-D45F-42D5-B9A0-8652D4C8440C}"/>
              </a:ext>
            </a:extLst>
          </p:cNvPr>
          <p:cNvGrpSpPr/>
          <p:nvPr/>
        </p:nvGrpSpPr>
        <p:grpSpPr>
          <a:xfrm>
            <a:off x="661018" y="1291160"/>
            <a:ext cx="4750483" cy="883236"/>
            <a:chOff x="2426447" y="2239682"/>
            <a:chExt cx="6753413" cy="1189318"/>
          </a:xfrm>
          <a:solidFill>
            <a:schemeClr val="accent5"/>
          </a:solidFill>
        </p:grpSpPr>
        <p:sp>
          <p:nvSpPr>
            <p:cNvPr id="17" name="Freeform: Shape 16">
              <a:extLst>
                <a:ext uri="{FF2B5EF4-FFF2-40B4-BE49-F238E27FC236}">
                  <a16:creationId xmlns:a16="http://schemas.microsoft.com/office/drawing/2014/main" id="{0DFB2AA3-48DB-4DB3-9043-B37B51D9738B}"/>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180000"/>
              <a:r>
                <a:rPr lang="en-US" sz="2000" dirty="0">
                  <a:latin typeface="Segoe UI" panose="020B0502040204020203" pitchFamily="34" charset="0"/>
                  <a:cs typeface="Segoe UI" panose="020B0502040204020203" pitchFamily="34" charset="0"/>
                </a:rPr>
                <a:t>Deprivation is also experienced by wealthy children</a:t>
              </a:r>
            </a:p>
          </p:txBody>
        </p:sp>
        <p:sp>
          <p:nvSpPr>
            <p:cNvPr id="18" name="Oval 17">
              <a:extLst>
                <a:ext uri="{FF2B5EF4-FFF2-40B4-BE49-F238E27FC236}">
                  <a16:creationId xmlns:a16="http://schemas.microsoft.com/office/drawing/2014/main" id="{3AF02D87-3F39-4A1A-87E0-1908E914E395}"/>
                </a:ext>
              </a:extLst>
            </p:cNvPr>
            <p:cNvSpPr/>
            <p:nvPr/>
          </p:nvSpPr>
          <p:spPr>
            <a:xfrm>
              <a:off x="2426447" y="2239682"/>
              <a:ext cx="1189318" cy="11893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1</a:t>
              </a:r>
              <a:endParaRPr lang="id-ID" sz="4400" dirty="0">
                <a:latin typeface="Segoe UI" panose="020B0502040204020203" pitchFamily="34" charset="0"/>
                <a:cs typeface="Segoe UI" panose="020B0502040204020203" pitchFamily="34" charset="0"/>
              </a:endParaRPr>
            </a:p>
          </p:txBody>
        </p:sp>
      </p:grpSp>
      <p:grpSp>
        <p:nvGrpSpPr>
          <p:cNvPr id="19" name="Group 18">
            <a:extLst>
              <a:ext uri="{FF2B5EF4-FFF2-40B4-BE49-F238E27FC236}">
                <a16:creationId xmlns:a16="http://schemas.microsoft.com/office/drawing/2014/main" id="{42808B33-FE92-41D3-84D0-504912840F68}"/>
              </a:ext>
            </a:extLst>
          </p:cNvPr>
          <p:cNvGrpSpPr/>
          <p:nvPr/>
        </p:nvGrpSpPr>
        <p:grpSpPr>
          <a:xfrm>
            <a:off x="1831149" y="2276938"/>
            <a:ext cx="4750483" cy="883236"/>
            <a:chOff x="2426447" y="2239682"/>
            <a:chExt cx="6753413" cy="1189318"/>
          </a:xfrm>
          <a:solidFill>
            <a:schemeClr val="accent2"/>
          </a:solidFill>
        </p:grpSpPr>
        <p:sp>
          <p:nvSpPr>
            <p:cNvPr id="20" name="Freeform: Shape 19">
              <a:extLst>
                <a:ext uri="{FF2B5EF4-FFF2-40B4-BE49-F238E27FC236}">
                  <a16:creationId xmlns:a16="http://schemas.microsoft.com/office/drawing/2014/main" id="{BCBA7325-16E5-407F-AF39-B67E4EDD1E8B}"/>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10000"/>
            </a:bodyPr>
            <a:lstStyle/>
            <a:p>
              <a:pPr marL="180000"/>
              <a:r>
                <a:rPr lang="en-US" sz="2000" dirty="0">
                  <a:latin typeface="Segoe UI" panose="020B0502040204020203" pitchFamily="34" charset="0"/>
                  <a:cs typeface="Segoe UI" panose="020B0502040204020203" pitchFamily="34" charset="0"/>
                </a:rPr>
                <a:t>Children may suffer multidimensional deprivation simultaneously </a:t>
              </a:r>
            </a:p>
          </p:txBody>
        </p:sp>
        <p:sp>
          <p:nvSpPr>
            <p:cNvPr id="21" name="Oval 20">
              <a:extLst>
                <a:ext uri="{FF2B5EF4-FFF2-40B4-BE49-F238E27FC236}">
                  <a16:creationId xmlns:a16="http://schemas.microsoft.com/office/drawing/2014/main" id="{8F2B8741-984C-4CAF-9173-565D7C6F6083}"/>
                </a:ext>
              </a:extLst>
            </p:cNvPr>
            <p:cNvSpPr/>
            <p:nvPr/>
          </p:nvSpPr>
          <p:spPr>
            <a:xfrm>
              <a:off x="2426447" y="2239682"/>
              <a:ext cx="1189318" cy="1189318"/>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2</a:t>
              </a:r>
              <a:endParaRPr lang="id-ID" sz="4400" dirty="0">
                <a:latin typeface="Segoe UI" panose="020B0502040204020203" pitchFamily="34" charset="0"/>
                <a:cs typeface="Segoe UI" panose="020B0502040204020203" pitchFamily="34" charset="0"/>
              </a:endParaRPr>
            </a:p>
          </p:txBody>
        </p:sp>
      </p:grpSp>
      <p:grpSp>
        <p:nvGrpSpPr>
          <p:cNvPr id="22" name="Group 21">
            <a:extLst>
              <a:ext uri="{FF2B5EF4-FFF2-40B4-BE49-F238E27FC236}">
                <a16:creationId xmlns:a16="http://schemas.microsoft.com/office/drawing/2014/main" id="{AC43A2A2-8233-4EE2-9390-76D4EAA89F2E}"/>
              </a:ext>
            </a:extLst>
          </p:cNvPr>
          <p:cNvGrpSpPr/>
          <p:nvPr/>
        </p:nvGrpSpPr>
        <p:grpSpPr>
          <a:xfrm>
            <a:off x="3001280" y="3262716"/>
            <a:ext cx="4750483" cy="883236"/>
            <a:chOff x="2426447" y="2239682"/>
            <a:chExt cx="6753413" cy="1189318"/>
          </a:xfrm>
          <a:solidFill>
            <a:schemeClr val="accent3"/>
          </a:solidFill>
        </p:grpSpPr>
        <p:sp>
          <p:nvSpPr>
            <p:cNvPr id="23" name="Freeform: Shape 22">
              <a:extLst>
                <a:ext uri="{FF2B5EF4-FFF2-40B4-BE49-F238E27FC236}">
                  <a16:creationId xmlns:a16="http://schemas.microsoft.com/office/drawing/2014/main" id="{96ECB81B-21C4-4961-A1C9-E2569FD2A61A}"/>
                </a:ext>
              </a:extLst>
            </p:cNvPr>
            <p:cNvSpPr/>
            <p:nvPr/>
          </p:nvSpPr>
          <p:spPr>
            <a:xfrm>
              <a:off x="3503858" y="2410011"/>
              <a:ext cx="5676002" cy="848660"/>
            </a:xfrm>
            <a:custGeom>
              <a:avLst/>
              <a:gdLst>
                <a:gd name="connsiteX0" fmla="*/ 10308 w 5676002"/>
                <a:gd name="connsiteY0" fmla="*/ 0 h 848660"/>
                <a:gd name="connsiteX1" fmla="*/ 5251672 w 5676002"/>
                <a:gd name="connsiteY1" fmla="*/ 0 h 848660"/>
                <a:gd name="connsiteX2" fmla="*/ 5676002 w 5676002"/>
                <a:gd name="connsiteY2" fmla="*/ 424330 h 848660"/>
                <a:gd name="connsiteX3" fmla="*/ 5676001 w 5676002"/>
                <a:gd name="connsiteY3" fmla="*/ 424330 h 848660"/>
                <a:gd name="connsiteX4" fmla="*/ 5251671 w 5676002"/>
                <a:gd name="connsiteY4" fmla="*/ 848660 h 848660"/>
                <a:gd name="connsiteX5" fmla="*/ 10308 w 5676002"/>
                <a:gd name="connsiteY5" fmla="*/ 848659 h 848660"/>
                <a:gd name="connsiteX6" fmla="*/ 0 w 5676002"/>
                <a:gd name="connsiteY6" fmla="*/ 847620 h 848660"/>
                <a:gd name="connsiteX7" fmla="*/ 6465 w 5676002"/>
                <a:gd name="connsiteY7" fmla="*/ 842286 h 848660"/>
                <a:gd name="connsiteX8" fmla="*/ 180637 w 5676002"/>
                <a:gd name="connsiteY8" fmla="*/ 421799 h 848660"/>
                <a:gd name="connsiteX9" fmla="*/ 6465 w 5676002"/>
                <a:gd name="connsiteY9" fmla="*/ 1312 h 848660"/>
                <a:gd name="connsiteX10" fmla="*/ 5467 w 5676002"/>
                <a:gd name="connsiteY10" fmla="*/ 488 h 848660"/>
                <a:gd name="connsiteX11" fmla="*/ 10308 w 5676002"/>
                <a:gd name="connsiteY11" fmla="*/ 0 h 8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6002" h="848660">
                  <a:moveTo>
                    <a:pt x="10308" y="0"/>
                  </a:moveTo>
                  <a:lnTo>
                    <a:pt x="5251672" y="0"/>
                  </a:lnTo>
                  <a:cubicBezTo>
                    <a:pt x="5486023" y="0"/>
                    <a:pt x="5676002" y="189979"/>
                    <a:pt x="5676002" y="424330"/>
                  </a:cubicBezTo>
                  <a:lnTo>
                    <a:pt x="5676001" y="424330"/>
                  </a:lnTo>
                  <a:cubicBezTo>
                    <a:pt x="5676001" y="658681"/>
                    <a:pt x="5486022" y="848660"/>
                    <a:pt x="5251671" y="848660"/>
                  </a:cubicBezTo>
                  <a:lnTo>
                    <a:pt x="10308" y="848659"/>
                  </a:lnTo>
                  <a:lnTo>
                    <a:pt x="0" y="847620"/>
                  </a:lnTo>
                  <a:lnTo>
                    <a:pt x="6465" y="842286"/>
                  </a:lnTo>
                  <a:cubicBezTo>
                    <a:pt x="114078" y="734674"/>
                    <a:pt x="180637" y="586010"/>
                    <a:pt x="180637" y="421799"/>
                  </a:cubicBezTo>
                  <a:cubicBezTo>
                    <a:pt x="180637" y="257589"/>
                    <a:pt x="114078" y="108924"/>
                    <a:pt x="6465" y="1312"/>
                  </a:cubicBezTo>
                  <a:lnTo>
                    <a:pt x="5467" y="488"/>
                  </a:lnTo>
                  <a:lnTo>
                    <a:pt x="10308"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500" lnSpcReduction="10000"/>
            </a:bodyPr>
            <a:lstStyle/>
            <a:p>
              <a:pPr marL="180000"/>
              <a:r>
                <a:rPr lang="en-US" sz="2000" dirty="0">
                  <a:latin typeface="Segoe UI" panose="020B0502040204020203" pitchFamily="34" charset="0"/>
                  <a:cs typeface="Segoe UI" panose="020B0502040204020203" pitchFamily="34" charset="0"/>
                </a:rPr>
                <a:t>Children also have their own perspective </a:t>
              </a:r>
            </a:p>
          </p:txBody>
        </p:sp>
        <p:sp>
          <p:nvSpPr>
            <p:cNvPr id="24" name="Oval 23">
              <a:extLst>
                <a:ext uri="{FF2B5EF4-FFF2-40B4-BE49-F238E27FC236}">
                  <a16:creationId xmlns:a16="http://schemas.microsoft.com/office/drawing/2014/main" id="{19712487-AFB1-4A8F-A276-D49FBFA37E31}"/>
                </a:ext>
              </a:extLst>
            </p:cNvPr>
            <p:cNvSpPr/>
            <p:nvPr/>
          </p:nvSpPr>
          <p:spPr>
            <a:xfrm>
              <a:off x="2426447" y="2239682"/>
              <a:ext cx="1189318" cy="1189318"/>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Segoe UI" panose="020B0502040204020203" pitchFamily="34" charset="0"/>
                  <a:cs typeface="Segoe UI" panose="020B0502040204020203" pitchFamily="34" charset="0"/>
                </a:rPr>
                <a:t>3</a:t>
              </a:r>
              <a:endParaRPr lang="id-ID" sz="440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814973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B59F-8151-FEF9-D9BF-179E6A03F280}"/>
              </a:ext>
            </a:extLst>
          </p:cNvPr>
          <p:cNvSpPr>
            <a:spLocks noGrp="1"/>
          </p:cNvSpPr>
          <p:nvPr>
            <p:ph type="title"/>
          </p:nvPr>
        </p:nvSpPr>
        <p:spPr/>
        <p:txBody>
          <a:bodyPr/>
          <a:lstStyle/>
          <a:p>
            <a:r>
              <a:rPr lang="en-US" dirty="0"/>
              <a:t>Adaptation of Multidimensional Poverty in Indonesia</a:t>
            </a:r>
          </a:p>
        </p:txBody>
      </p:sp>
      <p:sp>
        <p:nvSpPr>
          <p:cNvPr id="3" name="Slide Number Placeholder 2">
            <a:extLst>
              <a:ext uri="{FF2B5EF4-FFF2-40B4-BE49-F238E27FC236}">
                <a16:creationId xmlns:a16="http://schemas.microsoft.com/office/drawing/2014/main" id="{25594E03-B642-25C5-1565-0B3B9F8B2942}"/>
              </a:ext>
            </a:extLst>
          </p:cNvPr>
          <p:cNvSpPr>
            <a:spLocks noGrp="1"/>
          </p:cNvSpPr>
          <p:nvPr>
            <p:ph type="sldNum" idx="12"/>
          </p:nvPr>
        </p:nvSpPr>
        <p:spPr/>
        <p:txBody>
          <a:bodyPr/>
          <a:lstStyle/>
          <a:p>
            <a:fld id="{00000000-1234-1234-1234-123412341234}" type="slidenum">
              <a:rPr lang="en" smtClean="0"/>
              <a:pPr/>
              <a:t>19</a:t>
            </a:fld>
            <a:endParaRPr lang="en" dirty="0"/>
          </a:p>
        </p:txBody>
      </p:sp>
      <p:pic>
        <p:nvPicPr>
          <p:cNvPr id="5" name="Picture 4">
            <a:extLst>
              <a:ext uri="{FF2B5EF4-FFF2-40B4-BE49-F238E27FC236}">
                <a16:creationId xmlns:a16="http://schemas.microsoft.com/office/drawing/2014/main" id="{D141E947-22DD-C8A5-965E-8054766783FB}"/>
              </a:ext>
            </a:extLst>
          </p:cNvPr>
          <p:cNvPicPr>
            <a:picLocks noChangeAspect="1"/>
          </p:cNvPicPr>
          <p:nvPr/>
        </p:nvPicPr>
        <p:blipFill>
          <a:blip r:embed="rId2"/>
          <a:stretch>
            <a:fillRect/>
          </a:stretch>
        </p:blipFill>
        <p:spPr>
          <a:xfrm>
            <a:off x="1107388" y="850497"/>
            <a:ext cx="2891730" cy="4037822"/>
          </a:xfrm>
          <a:prstGeom prst="rect">
            <a:avLst/>
          </a:prstGeom>
        </p:spPr>
      </p:pic>
      <p:sp>
        <p:nvSpPr>
          <p:cNvPr id="7" name="TextBox 6">
            <a:extLst>
              <a:ext uri="{FF2B5EF4-FFF2-40B4-BE49-F238E27FC236}">
                <a16:creationId xmlns:a16="http://schemas.microsoft.com/office/drawing/2014/main" id="{8A6E076A-5345-3B16-74C1-3F498899456A}"/>
              </a:ext>
            </a:extLst>
          </p:cNvPr>
          <p:cNvSpPr txBox="1"/>
          <p:nvPr/>
        </p:nvSpPr>
        <p:spPr>
          <a:xfrm>
            <a:off x="4462526" y="985567"/>
            <a:ext cx="3653863" cy="1892826"/>
          </a:xfrm>
          <a:prstGeom prst="rect">
            <a:avLst/>
          </a:prstGeom>
          <a:noFill/>
        </p:spPr>
        <p:txBody>
          <a:bodyPr wrap="square">
            <a:spAutoFit/>
          </a:bodyPr>
          <a:lstStyle/>
          <a:p>
            <a:pPr marL="0" lvl="0" indent="0" algn="l" rtl="0">
              <a:spcBef>
                <a:spcPts val="600"/>
              </a:spcBef>
              <a:spcAft>
                <a:spcPts val="0"/>
              </a:spcAft>
              <a:buNone/>
            </a:pPr>
            <a:r>
              <a:rPr lang="en-US" b="1" dirty="0">
                <a:solidFill>
                  <a:schemeClr val="bg1"/>
                </a:solidFill>
                <a:latin typeface="Segoe UI" panose="020B0502040204020203" pitchFamily="34" charset="0"/>
                <a:cs typeface="Segoe UI" panose="020B0502040204020203" pitchFamily="34" charset="0"/>
              </a:rPr>
              <a:t>BPS and </a:t>
            </a:r>
            <a:r>
              <a:rPr lang="en-US" b="1" dirty="0" err="1">
                <a:solidFill>
                  <a:schemeClr val="bg1"/>
                </a:solidFill>
                <a:latin typeface="Segoe UI" panose="020B0502040204020203" pitchFamily="34" charset="0"/>
                <a:cs typeface="Segoe UI" panose="020B0502040204020203" pitchFamily="34" charset="0"/>
              </a:rPr>
              <a:t>Unicef</a:t>
            </a:r>
            <a:r>
              <a:rPr lang="en-US" b="1" dirty="0">
                <a:solidFill>
                  <a:schemeClr val="bg1"/>
                </a:solidFill>
                <a:latin typeface="Segoe UI" panose="020B0502040204020203" pitchFamily="34" charset="0"/>
                <a:cs typeface="Segoe UI" panose="020B0502040204020203" pitchFamily="34" charset="0"/>
              </a:rPr>
              <a:t> published monetary and multidimensional child poverty using the child right based approach, the </a:t>
            </a:r>
            <a:r>
              <a:rPr lang="nn-NO" b="1" dirty="0">
                <a:solidFill>
                  <a:schemeClr val="bg1"/>
                </a:solidFill>
                <a:latin typeface="Segoe UI" panose="020B0502040204020203" pitchFamily="34" charset="0"/>
                <a:cs typeface="Segoe UI" panose="020B0502040204020203" pitchFamily="34" charset="0"/>
              </a:rPr>
              <a:t>Multidimensional Overlapping Deprivation Analysis (MODA</a:t>
            </a:r>
            <a:r>
              <a:rPr lang="en-US" b="1">
                <a:solidFill>
                  <a:schemeClr val="bg1"/>
                </a:solidFill>
                <a:latin typeface="Segoe UI" panose="020B0502040204020203" pitchFamily="34" charset="0"/>
                <a:cs typeface="Segoe UI" panose="020B0502040204020203" pitchFamily="34" charset="0"/>
              </a:rPr>
              <a:t>) in 2017.</a:t>
            </a:r>
            <a:endParaRPr lang="en-US" b="1" dirty="0">
              <a:solidFill>
                <a:schemeClr val="bg1"/>
              </a:solidFill>
              <a:latin typeface="Segoe UI" panose="020B0502040204020203" pitchFamily="34" charset="0"/>
              <a:cs typeface="Segoe UI" panose="020B0502040204020203" pitchFamily="34" charset="0"/>
            </a:endParaRPr>
          </a:p>
          <a:p>
            <a:pPr marL="0" lvl="0" indent="0" algn="l" rtl="0">
              <a:spcBef>
                <a:spcPts val="600"/>
              </a:spcBef>
              <a:spcAft>
                <a:spcPts val="0"/>
              </a:spcAft>
              <a:buNone/>
            </a:pPr>
            <a:r>
              <a:rPr lang="en-US" dirty="0">
                <a:solidFill>
                  <a:schemeClr val="bg1"/>
                </a:solidFill>
                <a:latin typeface="Segoe UI" panose="020B0502040204020203" pitchFamily="34" charset="0"/>
                <a:cs typeface="Segoe UI" panose="020B0502040204020203" pitchFamily="34" charset="0"/>
              </a:rPr>
              <a:t>The multidimensional poverty was calculated using Socio Economic Survey (SUSENAS) March 2016. </a:t>
            </a:r>
          </a:p>
        </p:txBody>
      </p:sp>
    </p:spTree>
    <p:extLst>
      <p:ext uri="{BB962C8B-B14F-4D97-AF65-F5344CB8AC3E}">
        <p14:creationId xmlns:p14="http://schemas.microsoft.com/office/powerpoint/2010/main" val="14342352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CA0BA5-B8B5-4D13-9378-7FC6EBEF8974}"/>
              </a:ext>
            </a:extLst>
          </p:cNvPr>
          <p:cNvSpPr>
            <a:spLocks noGrp="1"/>
          </p:cNvSpPr>
          <p:nvPr>
            <p:ph type="body" idx="1"/>
          </p:nvPr>
        </p:nvSpPr>
        <p:spPr/>
        <p:txBody>
          <a:bodyPr/>
          <a:lstStyle/>
          <a:p>
            <a:endParaRPr lang="en-US" dirty="0"/>
          </a:p>
          <a:p>
            <a:endParaRPr lang="en-ID" dirty="0"/>
          </a:p>
        </p:txBody>
      </p:sp>
    </p:spTree>
    <p:extLst>
      <p:ext uri="{BB962C8B-B14F-4D97-AF65-F5344CB8AC3E}">
        <p14:creationId xmlns:p14="http://schemas.microsoft.com/office/powerpoint/2010/main" val="11323263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smeru green temp_DARK">
  <a:themeElements>
    <a:clrScheme name="warna temp SMR">
      <a:dk1>
        <a:srgbClr val="2E3037"/>
      </a:dk1>
      <a:lt1>
        <a:srgbClr val="FFFFFF"/>
      </a:lt1>
      <a:dk2>
        <a:srgbClr val="666666"/>
      </a:dk2>
      <a:lt2>
        <a:srgbClr val="F3F3F3"/>
      </a:lt2>
      <a:accent1>
        <a:srgbClr val="39C0BA"/>
      </a:accent1>
      <a:accent2>
        <a:srgbClr val="90E6E2"/>
      </a:accent2>
      <a:accent3>
        <a:srgbClr val="F16625"/>
      </a:accent3>
      <a:accent4>
        <a:srgbClr val="FFC000"/>
      </a:accent4>
      <a:accent5>
        <a:srgbClr val="999FA9"/>
      </a:accent5>
      <a:accent6>
        <a:srgbClr val="E2E7EE"/>
      </a:accent6>
      <a:hlink>
        <a:srgbClr val="39C0BA"/>
      </a:hlink>
      <a:folHlink>
        <a:srgbClr val="2A90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3537</TotalTime>
  <Words>2791</Words>
  <Application>Microsoft Office PowerPoint</Application>
  <PresentationFormat>On-screen Show (16:9)</PresentationFormat>
  <Paragraphs>151</Paragraphs>
  <Slides>20</Slides>
  <Notes>18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20</vt:i4>
      </vt:variant>
    </vt:vector>
  </HeadingPairs>
  <TitlesOfParts>
    <vt:vector size="35" baseType="lpstr">
      <vt:lpstr>Abadi</vt:lpstr>
      <vt:lpstr>Arial</vt:lpstr>
      <vt:lpstr>Avenir LT Std 55 Roman</vt:lpstr>
      <vt:lpstr>Avenir Next LT Pro</vt:lpstr>
      <vt:lpstr>Avenir Next LT Pro Demi</vt:lpstr>
      <vt:lpstr>AvenirNext LT Pro Bold</vt:lpstr>
      <vt:lpstr>Calibri</vt:lpstr>
      <vt:lpstr>Helvetica</vt:lpstr>
      <vt:lpstr>Montserrat Medium</vt:lpstr>
      <vt:lpstr>Quicksand</vt:lpstr>
      <vt:lpstr>Segoe UI</vt:lpstr>
      <vt:lpstr>Segoe UI Semibold</vt:lpstr>
      <vt:lpstr>Segoe UI Semilight</vt:lpstr>
      <vt:lpstr>Times New Roman</vt:lpstr>
      <vt:lpstr>smeru green temp_DARK</vt:lpstr>
      <vt:lpstr>Understanding Multidimensional Child Poverty and Disparity: Voices of Children</vt:lpstr>
      <vt:lpstr>PowerPoint Presentation</vt:lpstr>
      <vt:lpstr>Two Studies on Child Poverty</vt:lpstr>
      <vt:lpstr>The 2013 Update of Multidimensional Child Poverty </vt:lpstr>
      <vt:lpstr>Multidimensional Child Poverty and Deprivation</vt:lpstr>
      <vt:lpstr>Dimensions and Indicators by Age Group</vt:lpstr>
      <vt:lpstr>Infancy’s Deprivation Across Wealth Groups </vt:lpstr>
      <vt:lpstr>Youth’s Deprivation Across Wealth Groups </vt:lpstr>
      <vt:lpstr>Infancy’s Overlapping Deprivation Analysis </vt:lpstr>
      <vt:lpstr>Youth’s Overlapping Deprivation Analysis </vt:lpstr>
      <vt:lpstr>The Unheard Voices of Children living in Urban Poverty </vt:lpstr>
      <vt:lpstr>Analytical Framework</vt:lpstr>
      <vt:lpstr>Children’s Perspective on Poverty</vt:lpstr>
      <vt:lpstr>Children’s Perspective on Housing and Living Environment</vt:lpstr>
      <vt:lpstr>Children’s Perspective on Education Deprivation</vt:lpstr>
      <vt:lpstr>Children’s Perspective on Health and Living Condition</vt:lpstr>
      <vt:lpstr>Children’s Perspective on Working Children</vt:lpstr>
      <vt:lpstr>Conclusion</vt:lpstr>
      <vt:lpstr>Adaptation of Multidimensional Poverty in Indonesia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nmaizir</dc:creator>
  <cp:lastModifiedBy>Asri Yusrina</cp:lastModifiedBy>
  <cp:revision>120</cp:revision>
  <dcterms:modified xsi:type="dcterms:W3CDTF">2022-07-27T01:39:43Z</dcterms:modified>
</cp:coreProperties>
</file>