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xlsx" ContentType="application/vnd.openxmlformats-officedocument.spreadsheetml.sheet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17" d="100"/>
          <a:sy n="117" d="100"/>
        </p:scale>
        <p:origin x="-672" y="-10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handoutMaster" Target="handoutMasters/handoutMaster1.xml"/><Relationship Id="rId15" Type="http://schemas.openxmlformats.org/officeDocument/2006/relationships/printerSettings" Target="printerSettings/printerSettings1.bin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Perbandingan Persentase Peningkatan Kemiskinan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%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Sheet1!$A$2:$A$4</c:f>
              <c:strCache>
                <c:ptCount val="3"/>
                <c:pt idx="0">
                  <c:v>Krismon 1998</c:v>
                </c:pt>
                <c:pt idx="1">
                  <c:v>Prediksi WB 2020</c:v>
                </c:pt>
                <c:pt idx="2">
                  <c:v>BPS 2020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6.73</c:v>
                </c:pt>
                <c:pt idx="1">
                  <c:v>3.6</c:v>
                </c:pt>
                <c:pt idx="2">
                  <c:v>0.56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051435016"/>
        <c:axId val="2051437992"/>
      </c:barChart>
      <c:catAx>
        <c:axId val="2051435016"/>
        <c:scaling>
          <c:orientation val="minMax"/>
        </c:scaling>
        <c:delete val="0"/>
        <c:axPos val="b"/>
        <c:majorTickMark val="out"/>
        <c:minorTickMark val="none"/>
        <c:tickLblPos val="nextTo"/>
        <c:crossAx val="2051437992"/>
        <c:crosses val="autoZero"/>
        <c:auto val="1"/>
        <c:lblAlgn val="ctr"/>
        <c:lblOffset val="100"/>
        <c:noMultiLvlLbl val="0"/>
      </c:catAx>
      <c:valAx>
        <c:axId val="205143799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051435016"/>
        <c:crosses val="autoZero"/>
        <c:crossBetween val="between"/>
      </c:valAx>
    </c:plotArea>
    <c:plotVisOnly val="1"/>
    <c:dispBlanksAs val="gap"/>
    <c:showDLblsOverMax val="0"/>
  </c:chart>
  <c:spPr>
    <a:solidFill>
      <a:schemeClr val="accent6">
        <a:lumMod val="20000"/>
        <a:lumOff val="80000"/>
      </a:schemeClr>
    </a:solidFill>
  </c:spPr>
  <c:txPr>
    <a:bodyPr/>
    <a:lstStyle/>
    <a:p>
      <a:pPr>
        <a:defRPr sz="1100">
          <a:latin typeface="Arial Narrow"/>
          <a:cs typeface="Arial Narrow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Perbandingan Besar JPS dan Keluarga Miskin</a:t>
            </a:r>
          </a:p>
        </c:rich>
      </c:tx>
      <c:layout/>
      <c:overlay val="0"/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Keluarga Miskin</c:v>
                </c:pt>
              </c:strCache>
            </c:strRef>
          </c:tx>
          <c:invertIfNegative val="0"/>
          <c:cat>
            <c:strRef>
              <c:f>Sheet1!$A$2:$A$3</c:f>
              <c:strCache>
                <c:ptCount val="2"/>
                <c:pt idx="0">
                  <c:v>JPS</c:v>
                </c:pt>
                <c:pt idx="1">
                  <c:v>Keluarga Miskin BPS 2020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1">
                  <c:v>5.67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PKH</c:v>
                </c:pt>
              </c:strCache>
            </c:strRef>
          </c:tx>
          <c:invertIfNegative val="0"/>
          <c:cat>
            <c:strRef>
              <c:f>Sheet1!$A$2:$A$3</c:f>
              <c:strCache>
                <c:ptCount val="2"/>
                <c:pt idx="0">
                  <c:v>JPS</c:v>
                </c:pt>
                <c:pt idx="1">
                  <c:v>Keluarga Miskin BPS 2020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10.0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Kartu Sembako </c:v>
                </c:pt>
              </c:strCache>
            </c:strRef>
          </c:tx>
          <c:invertIfNegative val="0"/>
          <c:cat>
            <c:strRef>
              <c:f>Sheet1!$A$2:$A$3</c:f>
              <c:strCache>
                <c:ptCount val="2"/>
                <c:pt idx="0">
                  <c:v>JPS</c:v>
                </c:pt>
                <c:pt idx="1">
                  <c:v>Keluarga Miskin BPS 2020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20.0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Bansos Sembako</c:v>
                </c:pt>
              </c:strCache>
            </c:strRef>
          </c:tx>
          <c:invertIfNegative val="0"/>
          <c:cat>
            <c:strRef>
              <c:f>Sheet1!$A$2:$A$3</c:f>
              <c:strCache>
                <c:ptCount val="2"/>
                <c:pt idx="0">
                  <c:v>JPS</c:v>
                </c:pt>
                <c:pt idx="1">
                  <c:v>Keluarga Miskin BPS 2020</c:v>
                </c:pt>
              </c:strCache>
            </c:strRef>
          </c:cat>
          <c:val>
            <c:numRef>
              <c:f>Sheet1!$E$2:$E$3</c:f>
              <c:numCache>
                <c:formatCode>General</c:formatCode>
                <c:ptCount val="2"/>
                <c:pt idx="0">
                  <c:v>1.9</c:v>
                </c:pt>
              </c:numCache>
            </c:numRef>
          </c:val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BST Non Jabodetabek</c:v>
                </c:pt>
              </c:strCache>
            </c:strRef>
          </c:tx>
          <c:invertIfNegative val="0"/>
          <c:cat>
            <c:strRef>
              <c:f>Sheet1!$A$2:$A$3</c:f>
              <c:strCache>
                <c:ptCount val="2"/>
                <c:pt idx="0">
                  <c:v>JPS</c:v>
                </c:pt>
                <c:pt idx="1">
                  <c:v>Keluarga Miskin BPS 2020</c:v>
                </c:pt>
              </c:strCache>
            </c:strRef>
          </c:cat>
          <c:val>
            <c:numRef>
              <c:f>Sheet1!$F$2:$F$3</c:f>
              <c:numCache>
                <c:formatCode>General</c:formatCode>
                <c:ptCount val="2"/>
                <c:pt idx="0">
                  <c:v>9.0</c:v>
                </c:pt>
              </c:numCache>
            </c:numRef>
          </c:val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BLT Dana Des</c:v>
                </c:pt>
              </c:strCache>
            </c:strRef>
          </c:tx>
          <c:invertIfNegative val="0"/>
          <c:cat>
            <c:strRef>
              <c:f>Sheet1!$A$2:$A$3</c:f>
              <c:strCache>
                <c:ptCount val="2"/>
                <c:pt idx="0">
                  <c:v>JPS</c:v>
                </c:pt>
                <c:pt idx="1">
                  <c:v>Keluarga Miskin BPS 2020</c:v>
                </c:pt>
              </c:strCache>
            </c:strRef>
          </c:cat>
          <c:val>
            <c:numRef>
              <c:f>Sheet1!$G$2:$G$3</c:f>
              <c:numCache>
                <c:formatCode>General</c:formatCode>
                <c:ptCount val="2"/>
                <c:pt idx="0">
                  <c:v>8.0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100"/>
        <c:axId val="2051519528"/>
        <c:axId val="2051522664"/>
      </c:barChart>
      <c:catAx>
        <c:axId val="2051519528"/>
        <c:scaling>
          <c:orientation val="minMax"/>
        </c:scaling>
        <c:delete val="0"/>
        <c:axPos val="b"/>
        <c:majorTickMark val="none"/>
        <c:minorTickMark val="none"/>
        <c:tickLblPos val="nextTo"/>
        <c:crossAx val="2051522664"/>
        <c:crosses val="autoZero"/>
        <c:auto val="1"/>
        <c:lblAlgn val="ctr"/>
        <c:lblOffset val="100"/>
        <c:noMultiLvlLbl val="0"/>
      </c:catAx>
      <c:valAx>
        <c:axId val="2051522664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spPr>
          <a:ln w="9525">
            <a:noFill/>
          </a:ln>
        </c:spPr>
        <c:crossAx val="2051519528"/>
        <c:crosses val="autoZero"/>
        <c:crossBetween val="between"/>
      </c:valAx>
    </c:plotArea>
    <c:legend>
      <c:legendPos val="b"/>
      <c:layout/>
      <c:overlay val="0"/>
    </c:legend>
    <c:plotVisOnly val="1"/>
    <c:dispBlanksAs val="gap"/>
    <c:showDLblsOverMax val="0"/>
  </c:chart>
  <c:spPr>
    <a:solidFill>
      <a:schemeClr val="accent3">
        <a:lumMod val="20000"/>
        <a:lumOff val="80000"/>
      </a:schemeClr>
    </a:solidFill>
  </c:spPr>
  <c:txPr>
    <a:bodyPr/>
    <a:lstStyle/>
    <a:p>
      <a:pPr>
        <a:defRPr sz="1100">
          <a:latin typeface="Arial Narrow"/>
          <a:cs typeface="Arial Narrow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1050" dirty="0" err="1" smtClean="0"/>
              <a:t>Perbandingan</a:t>
            </a:r>
            <a:r>
              <a:rPr lang="en-US" sz="1050" dirty="0" smtClean="0"/>
              <a:t> </a:t>
            </a:r>
            <a:r>
              <a:rPr lang="en-US" sz="1050" dirty="0" err="1" smtClean="0"/>
              <a:t>Bantuan</a:t>
            </a:r>
            <a:r>
              <a:rPr lang="en-US" sz="1050" dirty="0" smtClean="0"/>
              <a:t> </a:t>
            </a:r>
            <a:r>
              <a:rPr lang="en-US" sz="1050" dirty="0" err="1" smtClean="0"/>
              <a:t>dan</a:t>
            </a:r>
            <a:r>
              <a:rPr lang="en-US" sz="1050" dirty="0" smtClean="0"/>
              <a:t> </a:t>
            </a:r>
            <a:r>
              <a:rPr lang="en-US" sz="1050" dirty="0" err="1" smtClean="0"/>
              <a:t>Kebutuhan</a:t>
            </a:r>
            <a:r>
              <a:rPr lang="en-US" sz="1050" dirty="0" smtClean="0"/>
              <a:t> KK </a:t>
            </a:r>
            <a:r>
              <a:rPr lang="en-US" sz="1050" dirty="0" err="1" smtClean="0"/>
              <a:t>Miskin</a:t>
            </a:r>
            <a:r>
              <a:rPr lang="en-US" sz="1050" dirty="0" smtClean="0"/>
              <a:t> </a:t>
            </a:r>
            <a:r>
              <a:rPr lang="en-US" sz="1050" dirty="0" err="1" smtClean="0"/>
              <a:t>untuk</a:t>
            </a:r>
            <a:r>
              <a:rPr lang="en-US" sz="1050" dirty="0" smtClean="0"/>
              <a:t> </a:t>
            </a:r>
            <a:r>
              <a:rPr lang="en-US" sz="1050" dirty="0" err="1" smtClean="0"/>
              <a:t>Sampai</a:t>
            </a:r>
            <a:r>
              <a:rPr lang="en-US" sz="1050" dirty="0" smtClean="0"/>
              <a:t> </a:t>
            </a:r>
            <a:r>
              <a:rPr lang="en-US" sz="1050" dirty="0" err="1" smtClean="0"/>
              <a:t>Garis</a:t>
            </a:r>
            <a:r>
              <a:rPr lang="en-US" sz="1050" baseline="0" dirty="0" smtClean="0"/>
              <a:t> </a:t>
            </a:r>
            <a:r>
              <a:rPr lang="en-US" sz="1050" baseline="0" dirty="0" err="1" smtClean="0"/>
              <a:t>Kemiskinan</a:t>
            </a:r>
            <a:endParaRPr lang="en-US" sz="1050" dirty="0"/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Rp/KK/bulan</c:v>
                </c:pt>
              </c:strCache>
            </c:strRef>
          </c:tx>
          <c:invertIfNegative val="0"/>
          <c:cat>
            <c:strRef>
              <c:f>Sheet1!$A$2:$A$4</c:f>
              <c:strCache>
                <c:ptCount val="3"/>
                <c:pt idx="0">
                  <c:v>BLT DD April-Juni</c:v>
                </c:pt>
                <c:pt idx="1">
                  <c:v>BLT DD Juli-Sep</c:v>
                </c:pt>
                <c:pt idx="2">
                  <c:v>Kebutuhan KK Miskin</c:v>
                </c:pt>
              </c:strCache>
            </c:strRef>
          </c:cat>
          <c:val>
            <c:numRef>
              <c:f>Sheet1!$B$2:$B$4</c:f>
              <c:numCache>
                <c:formatCode>_-* #,##0_-;\-* #,##0_-;_-* "-"??_-;_-@_-</c:formatCode>
                <c:ptCount val="3"/>
                <c:pt idx="0">
                  <c:v>600000.0</c:v>
                </c:pt>
                <c:pt idx="1">
                  <c:v>300000.0</c:v>
                </c:pt>
                <c:pt idx="2">
                  <c:v>30000.0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-25"/>
        <c:axId val="2051549192"/>
        <c:axId val="2051552200"/>
      </c:barChart>
      <c:catAx>
        <c:axId val="2051549192"/>
        <c:scaling>
          <c:orientation val="minMax"/>
        </c:scaling>
        <c:delete val="0"/>
        <c:axPos val="b"/>
        <c:majorTickMark val="none"/>
        <c:minorTickMark val="none"/>
        <c:tickLblPos val="nextTo"/>
        <c:crossAx val="2051552200"/>
        <c:crosses val="autoZero"/>
        <c:auto val="1"/>
        <c:lblAlgn val="ctr"/>
        <c:lblOffset val="100"/>
        <c:noMultiLvlLbl val="0"/>
      </c:catAx>
      <c:valAx>
        <c:axId val="2051552200"/>
        <c:scaling>
          <c:orientation val="minMax"/>
          <c:max val="600000.0"/>
        </c:scaling>
        <c:delete val="0"/>
        <c:axPos val="l"/>
        <c:majorGridlines/>
        <c:numFmt formatCode="_-* #,##0_-;\-* #,##0_-;_-* &quot;-&quot;??_-;_-@_-" sourceLinked="1"/>
        <c:majorTickMark val="none"/>
        <c:minorTickMark val="none"/>
        <c:tickLblPos val="nextTo"/>
        <c:spPr>
          <a:ln w="9525">
            <a:noFill/>
          </a:ln>
        </c:spPr>
        <c:crossAx val="2051549192"/>
        <c:crosses val="autoZero"/>
        <c:crossBetween val="between"/>
      </c:valAx>
    </c:plotArea>
    <c:legend>
      <c:legendPos val="b"/>
      <c:layout/>
      <c:overlay val="0"/>
    </c:legend>
    <c:plotVisOnly val="1"/>
    <c:dispBlanksAs val="gap"/>
    <c:showDLblsOverMax val="0"/>
  </c:chart>
  <c:spPr>
    <a:solidFill>
      <a:schemeClr val="accent5">
        <a:lumMod val="20000"/>
        <a:lumOff val="80000"/>
      </a:schemeClr>
    </a:solidFill>
  </c:spPr>
  <c:txPr>
    <a:bodyPr/>
    <a:lstStyle/>
    <a:p>
      <a:pPr>
        <a:defRPr sz="1100">
          <a:latin typeface="Arial Narrow"/>
          <a:cs typeface="Arial Narrow"/>
        </a:defRPr>
      </a:pPr>
      <a:endParaRPr lang="en-US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75CEEEC-9B3B-1E44-B1ED-7EFBFAC60BFE}" type="doc">
      <dgm:prSet loTypeId="urn:microsoft.com/office/officeart/2005/8/layout/hProcess9" loCatId="" qsTypeId="urn:microsoft.com/office/officeart/2005/8/quickstyle/simple1" qsCatId="simple" csTypeId="urn:microsoft.com/office/officeart/2005/8/colors/colorful4" csCatId="colorful" phldr="1"/>
      <dgm:spPr/>
    </dgm:pt>
    <dgm:pt modelId="{383A022D-2876-F840-AAFB-B0F01A54DF20}">
      <dgm:prSet phldrT="[Text]" custT="1"/>
      <dgm:spPr/>
      <dgm:t>
        <a:bodyPr/>
        <a:lstStyle/>
        <a:p>
          <a:pPr algn="ctr"/>
          <a:r>
            <a:rPr lang="en-US" sz="2000" b="1" dirty="0" err="1" smtClean="0">
              <a:latin typeface="Arial Narrow"/>
              <a:cs typeface="Arial Narrow"/>
            </a:rPr>
            <a:t>Responsif</a:t>
          </a:r>
          <a:r>
            <a:rPr lang="en-US" sz="2000" b="1" dirty="0" smtClean="0">
              <a:latin typeface="Arial Narrow"/>
              <a:cs typeface="Arial Narrow"/>
            </a:rPr>
            <a:t> Covid-19 (3/20)</a:t>
          </a:r>
        </a:p>
        <a:p>
          <a:pPr algn="l"/>
          <a:r>
            <a:rPr lang="en-US" sz="1200" dirty="0" smtClean="0">
              <a:latin typeface="Arial Narrow"/>
              <a:cs typeface="Arial Narrow"/>
            </a:rPr>
            <a:t>- SE 8/2020: </a:t>
          </a:r>
          <a:r>
            <a:rPr lang="en-US" sz="1200" dirty="0" err="1" smtClean="0">
              <a:latin typeface="Arial Narrow"/>
              <a:cs typeface="Arial Narrow"/>
            </a:rPr>
            <a:t>Desa</a:t>
          </a:r>
          <a:r>
            <a:rPr lang="en-US" sz="1200" dirty="0" smtClean="0">
              <a:latin typeface="Arial Narrow"/>
              <a:cs typeface="Arial Narrow"/>
            </a:rPr>
            <a:t> </a:t>
          </a:r>
          <a:r>
            <a:rPr lang="en-US" sz="1200" dirty="0" err="1" smtClean="0">
              <a:latin typeface="Arial Narrow"/>
              <a:cs typeface="Arial Narrow"/>
            </a:rPr>
            <a:t>Tanggap</a:t>
          </a:r>
          <a:r>
            <a:rPr lang="en-US" sz="1200" dirty="0" smtClean="0">
              <a:latin typeface="Arial Narrow"/>
              <a:cs typeface="Arial Narrow"/>
            </a:rPr>
            <a:t> Covid-19</a:t>
          </a:r>
        </a:p>
        <a:p>
          <a:pPr algn="l"/>
          <a:r>
            <a:rPr lang="en-US" sz="1200" dirty="0" smtClean="0">
              <a:latin typeface="Arial Narrow"/>
              <a:cs typeface="Arial Narrow"/>
            </a:rPr>
            <a:t>- </a:t>
          </a:r>
          <a:r>
            <a:rPr lang="en-US" sz="1200" dirty="0" err="1" smtClean="0">
              <a:latin typeface="Arial Narrow"/>
              <a:cs typeface="Arial Narrow"/>
            </a:rPr>
            <a:t>Vicon</a:t>
          </a:r>
          <a:r>
            <a:rPr lang="en-US" sz="1200" dirty="0" smtClean="0">
              <a:latin typeface="Arial Narrow"/>
              <a:cs typeface="Arial Narrow"/>
            </a:rPr>
            <a:t> Mendes-</a:t>
          </a:r>
          <a:r>
            <a:rPr lang="en-US" sz="1200" dirty="0" err="1" smtClean="0">
              <a:latin typeface="Arial Narrow"/>
              <a:cs typeface="Arial Narrow"/>
            </a:rPr>
            <a:t>Kades</a:t>
          </a:r>
          <a:endParaRPr lang="en-US" sz="1200" dirty="0" smtClean="0">
            <a:latin typeface="Arial Narrow"/>
            <a:cs typeface="Arial Narrow"/>
          </a:endParaRPr>
        </a:p>
        <a:p>
          <a:pPr algn="l"/>
          <a:r>
            <a:rPr lang="en-US" sz="1200" dirty="0" smtClean="0">
              <a:latin typeface="Arial Narrow"/>
              <a:cs typeface="Arial Narrow"/>
            </a:rPr>
            <a:t>- </a:t>
          </a:r>
          <a:r>
            <a:rPr lang="en-US" sz="1200" dirty="0" err="1" smtClean="0">
              <a:latin typeface="Arial Narrow"/>
              <a:cs typeface="Arial Narrow"/>
            </a:rPr>
            <a:t>Penanganan</a:t>
          </a:r>
          <a:r>
            <a:rPr lang="en-US" sz="1200" dirty="0" smtClean="0">
              <a:latin typeface="Arial Narrow"/>
              <a:cs typeface="Arial Narrow"/>
            </a:rPr>
            <a:t> </a:t>
          </a:r>
          <a:r>
            <a:rPr lang="en-US" sz="1200" dirty="0" err="1" smtClean="0">
              <a:latin typeface="Arial Narrow"/>
              <a:cs typeface="Arial Narrow"/>
            </a:rPr>
            <a:t>aduan</a:t>
          </a:r>
          <a:endParaRPr lang="en-US" sz="1200" dirty="0" smtClean="0">
            <a:latin typeface="Arial Narrow"/>
            <a:cs typeface="Arial Narrow"/>
          </a:endParaRPr>
        </a:p>
      </dgm:t>
    </dgm:pt>
    <dgm:pt modelId="{B2ACB21A-467E-4B4F-BC7F-E0D7A620B371}" type="parTrans" cxnId="{9A13371B-8DA3-A142-A0AC-5177F00041D9}">
      <dgm:prSet/>
      <dgm:spPr/>
      <dgm:t>
        <a:bodyPr/>
        <a:lstStyle/>
        <a:p>
          <a:endParaRPr lang="en-US"/>
        </a:p>
      </dgm:t>
    </dgm:pt>
    <dgm:pt modelId="{9AF48FAD-374F-2947-8DBD-1D34AC538DD5}" type="sibTrans" cxnId="{9A13371B-8DA3-A142-A0AC-5177F00041D9}">
      <dgm:prSet/>
      <dgm:spPr/>
      <dgm:t>
        <a:bodyPr/>
        <a:lstStyle/>
        <a:p>
          <a:endParaRPr lang="en-US"/>
        </a:p>
      </dgm:t>
    </dgm:pt>
    <dgm:pt modelId="{E7DF4760-2552-7D44-B037-79C6C385B530}">
      <dgm:prSet phldrT="[Text]" custT="1"/>
      <dgm:spPr/>
      <dgm:t>
        <a:bodyPr/>
        <a:lstStyle/>
        <a:p>
          <a:pPr algn="ctr"/>
          <a:r>
            <a:rPr lang="en-US" sz="1800" b="1" dirty="0" err="1" smtClean="0">
              <a:latin typeface="Arial Narrow"/>
              <a:cs typeface="Arial Narrow"/>
            </a:rPr>
            <a:t>Adaptasi</a:t>
          </a:r>
          <a:r>
            <a:rPr lang="en-US" sz="1800" b="1" dirty="0" smtClean="0">
              <a:latin typeface="Arial Narrow"/>
              <a:cs typeface="Arial Narrow"/>
            </a:rPr>
            <a:t> BLT Dana </a:t>
          </a:r>
          <a:r>
            <a:rPr lang="en-US" sz="1800" b="1" dirty="0" err="1" smtClean="0">
              <a:latin typeface="Arial Narrow"/>
              <a:cs typeface="Arial Narrow"/>
            </a:rPr>
            <a:t>Desa</a:t>
          </a:r>
          <a:r>
            <a:rPr lang="en-US" sz="1800" b="1" dirty="0" smtClean="0">
              <a:latin typeface="Arial Narrow"/>
              <a:cs typeface="Arial Narrow"/>
            </a:rPr>
            <a:t> (4/20)</a:t>
          </a:r>
        </a:p>
        <a:p>
          <a:pPr algn="l"/>
          <a:r>
            <a:rPr lang="en-US" sz="1200" dirty="0" smtClean="0">
              <a:latin typeface="Arial Narrow"/>
              <a:cs typeface="Arial Narrow"/>
            </a:rPr>
            <a:t>- </a:t>
          </a:r>
          <a:r>
            <a:rPr lang="en-US" sz="1200" dirty="0" err="1" smtClean="0">
              <a:latin typeface="Arial Narrow"/>
              <a:cs typeface="Arial Narrow"/>
            </a:rPr>
            <a:t>Permendesa</a:t>
          </a:r>
          <a:r>
            <a:rPr lang="en-US" sz="1200" dirty="0" smtClean="0">
              <a:latin typeface="Arial Narrow"/>
              <a:cs typeface="Arial Narrow"/>
            </a:rPr>
            <a:t> PDTT 6/2020: BLT DD</a:t>
          </a:r>
        </a:p>
        <a:p>
          <a:pPr algn="l"/>
          <a:r>
            <a:rPr lang="en-US" sz="1200" dirty="0" smtClean="0">
              <a:latin typeface="Arial Narrow"/>
              <a:cs typeface="Arial Narrow"/>
            </a:rPr>
            <a:t>- </a:t>
          </a:r>
          <a:r>
            <a:rPr lang="en-US" sz="1200" dirty="0" err="1" smtClean="0">
              <a:latin typeface="Arial Narrow"/>
              <a:cs typeface="Arial Narrow"/>
            </a:rPr>
            <a:t>Surat</a:t>
          </a:r>
          <a:r>
            <a:rPr lang="en-US" sz="1200" dirty="0" smtClean="0">
              <a:latin typeface="Arial Narrow"/>
              <a:cs typeface="Arial Narrow"/>
            </a:rPr>
            <a:t> Mendes 14/4: village summary</a:t>
          </a:r>
        </a:p>
        <a:p>
          <a:pPr algn="l"/>
          <a:r>
            <a:rPr lang="en-US" sz="1200" dirty="0" smtClean="0">
              <a:latin typeface="Arial Narrow"/>
              <a:cs typeface="Arial Narrow"/>
            </a:rPr>
            <a:t>- </a:t>
          </a:r>
          <a:r>
            <a:rPr lang="en-US" sz="1200" dirty="0" err="1" smtClean="0">
              <a:latin typeface="Arial Narrow"/>
              <a:cs typeface="Arial Narrow"/>
            </a:rPr>
            <a:t>Surat</a:t>
          </a:r>
          <a:r>
            <a:rPr lang="en-US" sz="1200" dirty="0" smtClean="0">
              <a:latin typeface="Arial Narrow"/>
              <a:cs typeface="Arial Narrow"/>
            </a:rPr>
            <a:t> </a:t>
          </a:r>
          <a:r>
            <a:rPr lang="en-US" sz="1200" dirty="0" err="1" smtClean="0">
              <a:latin typeface="Arial Narrow"/>
              <a:cs typeface="Arial Narrow"/>
            </a:rPr>
            <a:t>Dirjen</a:t>
          </a:r>
          <a:r>
            <a:rPr lang="en-US" sz="1200" dirty="0" smtClean="0">
              <a:latin typeface="Arial Narrow"/>
              <a:cs typeface="Arial Narrow"/>
            </a:rPr>
            <a:t> PPMD 21/4: </a:t>
          </a:r>
          <a:r>
            <a:rPr lang="en-US" sz="1200" dirty="0" err="1" smtClean="0">
              <a:latin typeface="Arial Narrow"/>
              <a:cs typeface="Arial Narrow"/>
            </a:rPr>
            <a:t>Juknis</a:t>
          </a:r>
          <a:r>
            <a:rPr lang="en-US" sz="1200" dirty="0" smtClean="0">
              <a:latin typeface="Arial Narrow"/>
              <a:cs typeface="Arial Narrow"/>
            </a:rPr>
            <a:t> </a:t>
          </a:r>
          <a:r>
            <a:rPr lang="en-US" sz="1200" dirty="0" err="1" smtClean="0">
              <a:latin typeface="Arial Narrow"/>
              <a:cs typeface="Arial Narrow"/>
            </a:rPr>
            <a:t>pendataan</a:t>
          </a:r>
          <a:endParaRPr lang="en-US" sz="1200" dirty="0" smtClean="0">
            <a:latin typeface="Arial Narrow"/>
            <a:cs typeface="Arial Narrow"/>
          </a:endParaRPr>
        </a:p>
        <a:p>
          <a:pPr algn="l"/>
          <a:r>
            <a:rPr lang="en-US" sz="1200" dirty="0" smtClean="0">
              <a:latin typeface="Arial Narrow"/>
              <a:cs typeface="Arial Narrow"/>
            </a:rPr>
            <a:t>- </a:t>
          </a:r>
          <a:r>
            <a:rPr lang="en-US" sz="1200" dirty="0" err="1" smtClean="0">
              <a:latin typeface="Arial Narrow"/>
              <a:cs typeface="Arial Narrow"/>
            </a:rPr>
            <a:t>Surat</a:t>
          </a:r>
          <a:r>
            <a:rPr lang="en-US" sz="1200" dirty="0" smtClean="0">
              <a:latin typeface="Arial Narrow"/>
              <a:cs typeface="Arial Narrow"/>
            </a:rPr>
            <a:t> </a:t>
          </a:r>
          <a:r>
            <a:rPr lang="en-US" sz="1200" dirty="0" err="1" smtClean="0">
              <a:latin typeface="Arial Narrow"/>
              <a:cs typeface="Arial Narrow"/>
            </a:rPr>
            <a:t>Dirjen</a:t>
          </a:r>
          <a:r>
            <a:rPr lang="en-US" sz="1200" dirty="0" smtClean="0">
              <a:latin typeface="Arial Narrow"/>
              <a:cs typeface="Arial Narrow"/>
            </a:rPr>
            <a:t> PPMD 27/4: </a:t>
          </a:r>
          <a:r>
            <a:rPr lang="en-US" sz="1200" dirty="0" err="1" smtClean="0">
              <a:latin typeface="Arial Narrow"/>
              <a:cs typeface="Arial Narrow"/>
            </a:rPr>
            <a:t>Penegasan</a:t>
          </a:r>
          <a:r>
            <a:rPr lang="en-US" sz="1200" dirty="0" smtClean="0">
              <a:latin typeface="Arial Narrow"/>
              <a:cs typeface="Arial Narrow"/>
            </a:rPr>
            <a:t> Target BLT DD</a:t>
          </a:r>
          <a:endParaRPr lang="en-US" sz="1200" dirty="0">
            <a:latin typeface="Arial Narrow"/>
            <a:cs typeface="Arial Narrow"/>
          </a:endParaRPr>
        </a:p>
      </dgm:t>
    </dgm:pt>
    <dgm:pt modelId="{2D8F355E-3D1F-4348-A4E2-65D3CFB43500}" type="parTrans" cxnId="{B06972AE-7269-0240-B46F-4296A9BC98A7}">
      <dgm:prSet/>
      <dgm:spPr/>
      <dgm:t>
        <a:bodyPr/>
        <a:lstStyle/>
        <a:p>
          <a:endParaRPr lang="en-US"/>
        </a:p>
      </dgm:t>
    </dgm:pt>
    <dgm:pt modelId="{F043E7FC-9FB1-D341-A13D-150B8D09AA8D}" type="sibTrans" cxnId="{B06972AE-7269-0240-B46F-4296A9BC98A7}">
      <dgm:prSet/>
      <dgm:spPr/>
      <dgm:t>
        <a:bodyPr/>
        <a:lstStyle/>
        <a:p>
          <a:endParaRPr lang="en-US"/>
        </a:p>
      </dgm:t>
    </dgm:pt>
    <dgm:pt modelId="{CA9B86E8-840E-9C49-B36E-C050FA95F4DF}">
      <dgm:prSet phldrT="[Text]" custT="1"/>
      <dgm:spPr/>
      <dgm:t>
        <a:bodyPr/>
        <a:lstStyle/>
        <a:p>
          <a:r>
            <a:rPr lang="en-US" sz="1800" b="1" dirty="0" err="1" smtClean="0">
              <a:latin typeface="Arial Narrow"/>
              <a:cs typeface="Arial Narrow"/>
            </a:rPr>
            <a:t>Percepatan</a:t>
          </a:r>
          <a:r>
            <a:rPr lang="en-US" sz="1800" b="1" dirty="0" smtClean="0">
              <a:latin typeface="Arial Narrow"/>
              <a:cs typeface="Arial Narrow"/>
            </a:rPr>
            <a:t> BLT Dana </a:t>
          </a:r>
          <a:r>
            <a:rPr lang="en-US" sz="1800" b="1" dirty="0" err="1" smtClean="0">
              <a:latin typeface="Arial Narrow"/>
              <a:cs typeface="Arial Narrow"/>
            </a:rPr>
            <a:t>Desa</a:t>
          </a:r>
          <a:r>
            <a:rPr lang="en-US" sz="1800" b="1" dirty="0" smtClean="0">
              <a:latin typeface="Arial Narrow"/>
              <a:cs typeface="Arial Narrow"/>
            </a:rPr>
            <a:t> (5-6/20)</a:t>
          </a:r>
          <a:endParaRPr lang="en-US" sz="1800" b="1" dirty="0">
            <a:latin typeface="Arial Narrow"/>
            <a:cs typeface="Arial Narrow"/>
          </a:endParaRPr>
        </a:p>
      </dgm:t>
    </dgm:pt>
    <dgm:pt modelId="{9C3F195B-8FE2-C849-84B1-842553E99433}" type="parTrans" cxnId="{8FEEF45A-48D4-674B-B112-976FD41087D8}">
      <dgm:prSet/>
      <dgm:spPr/>
      <dgm:t>
        <a:bodyPr/>
        <a:lstStyle/>
        <a:p>
          <a:endParaRPr lang="en-US"/>
        </a:p>
      </dgm:t>
    </dgm:pt>
    <dgm:pt modelId="{5E8F3B5E-F731-8544-9DB3-309108FC3271}" type="sibTrans" cxnId="{8FEEF45A-48D4-674B-B112-976FD41087D8}">
      <dgm:prSet/>
      <dgm:spPr/>
      <dgm:t>
        <a:bodyPr/>
        <a:lstStyle/>
        <a:p>
          <a:endParaRPr lang="en-US"/>
        </a:p>
      </dgm:t>
    </dgm:pt>
    <dgm:pt modelId="{01B40448-852E-674D-997E-C612527C6F02}">
      <dgm:prSet phldrT="[Text]" custT="1"/>
      <dgm:spPr/>
      <dgm:t>
        <a:bodyPr/>
        <a:lstStyle/>
        <a:p>
          <a:r>
            <a:rPr lang="en-US" sz="1800" b="1" dirty="0" err="1" smtClean="0">
              <a:latin typeface="Arial Narrow"/>
              <a:cs typeface="Arial Narrow"/>
            </a:rPr>
            <a:t>Menjaga</a:t>
          </a:r>
          <a:r>
            <a:rPr lang="en-US" sz="1800" b="1" dirty="0" smtClean="0">
              <a:latin typeface="Arial Narrow"/>
              <a:cs typeface="Arial Narrow"/>
            </a:rPr>
            <a:t> </a:t>
          </a:r>
          <a:r>
            <a:rPr lang="en-US" sz="1800" b="1" dirty="0" err="1" smtClean="0">
              <a:latin typeface="Arial Narrow"/>
              <a:cs typeface="Arial Narrow"/>
            </a:rPr>
            <a:t>Kelancaran</a:t>
          </a:r>
          <a:r>
            <a:rPr lang="en-US" sz="1800" b="1" dirty="0" smtClean="0">
              <a:latin typeface="Arial Narrow"/>
              <a:cs typeface="Arial Narrow"/>
            </a:rPr>
            <a:t> BLT Dana </a:t>
          </a:r>
          <a:r>
            <a:rPr lang="en-US" sz="1800" b="1" dirty="0" err="1" smtClean="0">
              <a:latin typeface="Arial Narrow"/>
              <a:cs typeface="Arial Narrow"/>
            </a:rPr>
            <a:t>Desa</a:t>
          </a:r>
          <a:r>
            <a:rPr lang="en-US" sz="1800" b="1" dirty="0" smtClean="0">
              <a:latin typeface="Arial Narrow"/>
              <a:cs typeface="Arial Narrow"/>
            </a:rPr>
            <a:t> (7/20)</a:t>
          </a:r>
          <a:endParaRPr lang="en-US" sz="1800" b="1" dirty="0">
            <a:latin typeface="Arial Narrow"/>
            <a:cs typeface="Arial Narrow"/>
          </a:endParaRPr>
        </a:p>
      </dgm:t>
    </dgm:pt>
    <dgm:pt modelId="{27A3237C-8585-AF43-A169-C77E4DF0E182}" type="parTrans" cxnId="{273AF8FF-666A-D246-9A86-FE649AB086F9}">
      <dgm:prSet/>
      <dgm:spPr/>
      <dgm:t>
        <a:bodyPr/>
        <a:lstStyle/>
        <a:p>
          <a:endParaRPr lang="en-US"/>
        </a:p>
      </dgm:t>
    </dgm:pt>
    <dgm:pt modelId="{554DD915-D4B0-EC49-AC42-37A9FDE16E00}" type="sibTrans" cxnId="{273AF8FF-666A-D246-9A86-FE649AB086F9}">
      <dgm:prSet/>
      <dgm:spPr/>
      <dgm:t>
        <a:bodyPr/>
        <a:lstStyle/>
        <a:p>
          <a:endParaRPr lang="en-US"/>
        </a:p>
      </dgm:t>
    </dgm:pt>
    <dgm:pt modelId="{FB411502-7251-5848-A2E9-2E425690A0A1}">
      <dgm:prSet phldrT="[Text]" custT="1"/>
      <dgm:spPr/>
      <dgm:t>
        <a:bodyPr/>
        <a:lstStyle/>
        <a:p>
          <a:r>
            <a:rPr lang="en-US" sz="1100" b="0" dirty="0" err="1" smtClean="0">
              <a:latin typeface="Arial Narrow"/>
              <a:cs typeface="Arial Narrow"/>
            </a:rPr>
            <a:t>Inmendes</a:t>
          </a:r>
          <a:r>
            <a:rPr lang="en-US" sz="1100" b="0" dirty="0" smtClean="0">
              <a:latin typeface="Arial Narrow"/>
              <a:cs typeface="Arial Narrow"/>
            </a:rPr>
            <a:t> 2/2020: </a:t>
          </a:r>
          <a:r>
            <a:rPr lang="en-US" sz="1100" b="0" dirty="0" err="1" smtClean="0">
              <a:latin typeface="Arial Narrow"/>
              <a:cs typeface="Arial Narrow"/>
            </a:rPr>
            <a:t>Desa</a:t>
          </a:r>
          <a:r>
            <a:rPr lang="en-US" sz="1100" b="0" dirty="0" smtClean="0">
              <a:latin typeface="Arial Narrow"/>
              <a:cs typeface="Arial Narrow"/>
            </a:rPr>
            <a:t> </a:t>
          </a:r>
          <a:r>
            <a:rPr lang="en-US" sz="1100" b="0" dirty="0" err="1" smtClean="0">
              <a:latin typeface="Arial Narrow"/>
              <a:cs typeface="Arial Narrow"/>
            </a:rPr>
            <a:t>salurkan</a:t>
          </a:r>
          <a:r>
            <a:rPr lang="en-US" sz="1100" b="0" dirty="0" smtClean="0">
              <a:latin typeface="Arial Narrow"/>
              <a:cs typeface="Arial Narrow"/>
            </a:rPr>
            <a:t> </a:t>
          </a:r>
          <a:r>
            <a:rPr lang="en-US" sz="1100" b="0" dirty="0" err="1" smtClean="0">
              <a:latin typeface="Arial Narrow"/>
              <a:cs typeface="Arial Narrow"/>
            </a:rPr>
            <a:t>baru</a:t>
          </a:r>
          <a:r>
            <a:rPr lang="en-US" sz="1100" b="0" dirty="0" smtClean="0">
              <a:latin typeface="Arial Narrow"/>
              <a:cs typeface="Arial Narrow"/>
            </a:rPr>
            <a:t> </a:t>
          </a:r>
          <a:r>
            <a:rPr lang="en-US" sz="1100" b="0" dirty="0" err="1" smtClean="0">
              <a:latin typeface="Arial Narrow"/>
              <a:cs typeface="Arial Narrow"/>
            </a:rPr>
            <a:t>lapor</a:t>
          </a:r>
          <a:r>
            <a:rPr lang="en-US" sz="1100" b="0" dirty="0" smtClean="0">
              <a:latin typeface="Arial Narrow"/>
              <a:cs typeface="Arial Narrow"/>
            </a:rPr>
            <a:t> </a:t>
          </a:r>
          <a:r>
            <a:rPr lang="en-US" sz="1100" b="0" dirty="0" err="1" smtClean="0">
              <a:latin typeface="Arial Narrow"/>
              <a:cs typeface="Arial Narrow"/>
            </a:rPr>
            <a:t>Bupati</a:t>
          </a:r>
          <a:endParaRPr lang="en-US" sz="1100" b="0" dirty="0">
            <a:latin typeface="Arial Narrow"/>
            <a:cs typeface="Arial Narrow"/>
          </a:endParaRPr>
        </a:p>
      </dgm:t>
    </dgm:pt>
    <dgm:pt modelId="{74396789-9395-C94A-A715-D3997CFDCF1F}" type="parTrans" cxnId="{C6F700C6-E214-D54A-9635-C3B8C5A9C20E}">
      <dgm:prSet/>
      <dgm:spPr/>
      <dgm:t>
        <a:bodyPr/>
        <a:lstStyle/>
        <a:p>
          <a:endParaRPr lang="en-US"/>
        </a:p>
      </dgm:t>
    </dgm:pt>
    <dgm:pt modelId="{0AF3949C-B61D-0E4D-9B0D-639E765A7551}" type="sibTrans" cxnId="{C6F700C6-E214-D54A-9635-C3B8C5A9C20E}">
      <dgm:prSet/>
      <dgm:spPr/>
      <dgm:t>
        <a:bodyPr/>
        <a:lstStyle/>
        <a:p>
          <a:endParaRPr lang="en-US"/>
        </a:p>
      </dgm:t>
    </dgm:pt>
    <dgm:pt modelId="{7FB79EA4-59D2-7544-9BA2-06996ACAC9AA}">
      <dgm:prSet phldrT="[Text]" custT="1"/>
      <dgm:spPr/>
      <dgm:t>
        <a:bodyPr/>
        <a:lstStyle/>
        <a:p>
          <a:r>
            <a:rPr lang="en-US" sz="1100" b="0" dirty="0" err="1" smtClean="0">
              <a:latin typeface="Arial Narrow"/>
              <a:cs typeface="Arial Narrow"/>
            </a:rPr>
            <a:t>Surat</a:t>
          </a:r>
          <a:r>
            <a:rPr lang="en-US" sz="1100" b="0" dirty="0" smtClean="0">
              <a:latin typeface="Arial Narrow"/>
              <a:cs typeface="Arial Narrow"/>
            </a:rPr>
            <a:t> Mendes </a:t>
          </a:r>
          <a:r>
            <a:rPr lang="en-US" sz="1100" b="0" dirty="0" err="1" smtClean="0">
              <a:latin typeface="Arial Narrow"/>
              <a:cs typeface="Arial Narrow"/>
            </a:rPr>
            <a:t>kepada</a:t>
          </a:r>
          <a:r>
            <a:rPr lang="en-US" sz="1100" b="0" dirty="0" smtClean="0">
              <a:latin typeface="Arial Narrow"/>
              <a:cs typeface="Arial Narrow"/>
            </a:rPr>
            <a:t> </a:t>
          </a:r>
          <a:r>
            <a:rPr lang="en-US" sz="1100" b="0" dirty="0" err="1" smtClean="0">
              <a:latin typeface="Arial Narrow"/>
              <a:cs typeface="Arial Narrow"/>
            </a:rPr>
            <a:t>Bupati</a:t>
          </a:r>
          <a:r>
            <a:rPr lang="en-US" sz="1100" b="0" dirty="0" smtClean="0">
              <a:latin typeface="Arial Narrow"/>
              <a:cs typeface="Arial Narrow"/>
            </a:rPr>
            <a:t> 3/5: </a:t>
          </a:r>
          <a:r>
            <a:rPr lang="en-US" sz="1100" b="0" dirty="0" err="1" smtClean="0">
              <a:latin typeface="Arial Narrow"/>
              <a:cs typeface="Arial Narrow"/>
            </a:rPr>
            <a:t>percepatan</a:t>
          </a:r>
          <a:endParaRPr lang="en-US" sz="1100" b="0" dirty="0">
            <a:latin typeface="Arial Narrow"/>
            <a:cs typeface="Arial Narrow"/>
          </a:endParaRPr>
        </a:p>
      </dgm:t>
    </dgm:pt>
    <dgm:pt modelId="{3F6B6D23-99CE-364E-BB2F-A2A418A8F876}" type="parTrans" cxnId="{A90C5F1D-C6B7-6D4F-A8F4-A270A63E9F96}">
      <dgm:prSet/>
      <dgm:spPr/>
      <dgm:t>
        <a:bodyPr/>
        <a:lstStyle/>
        <a:p>
          <a:endParaRPr lang="en-US"/>
        </a:p>
      </dgm:t>
    </dgm:pt>
    <dgm:pt modelId="{DC4EAF7E-F39D-2447-98E3-60AC1CD66ED5}" type="sibTrans" cxnId="{A90C5F1D-C6B7-6D4F-A8F4-A270A63E9F96}">
      <dgm:prSet/>
      <dgm:spPr/>
      <dgm:t>
        <a:bodyPr/>
        <a:lstStyle/>
        <a:p>
          <a:endParaRPr lang="en-US"/>
        </a:p>
      </dgm:t>
    </dgm:pt>
    <dgm:pt modelId="{48271DAD-717F-894C-ABF4-5D777DC7A323}">
      <dgm:prSet phldrT="[Text]" custT="1"/>
      <dgm:spPr/>
      <dgm:t>
        <a:bodyPr/>
        <a:lstStyle/>
        <a:p>
          <a:r>
            <a:rPr lang="en-US" sz="1100" b="0" dirty="0" err="1" smtClean="0">
              <a:latin typeface="Arial Narrow"/>
              <a:cs typeface="Arial Narrow"/>
            </a:rPr>
            <a:t>Inmendes</a:t>
          </a:r>
          <a:r>
            <a:rPr lang="en-US" sz="1100" b="0" dirty="0" smtClean="0">
              <a:latin typeface="Arial Narrow"/>
              <a:cs typeface="Arial Narrow"/>
            </a:rPr>
            <a:t> 1/2020: </a:t>
          </a:r>
          <a:r>
            <a:rPr lang="en-US" sz="1100" b="0" dirty="0" err="1" smtClean="0">
              <a:latin typeface="Arial Narrow"/>
              <a:cs typeface="Arial Narrow"/>
            </a:rPr>
            <a:t>Desa</a:t>
          </a:r>
          <a:r>
            <a:rPr lang="en-US" sz="1100" b="0" dirty="0" smtClean="0">
              <a:latin typeface="Arial Narrow"/>
              <a:cs typeface="Arial Narrow"/>
            </a:rPr>
            <a:t> </a:t>
          </a:r>
          <a:r>
            <a:rPr lang="en-US" sz="1100" b="0" dirty="0" err="1" smtClean="0">
              <a:latin typeface="Arial Narrow"/>
              <a:cs typeface="Arial Narrow"/>
            </a:rPr>
            <a:t>bisa</a:t>
          </a:r>
          <a:r>
            <a:rPr lang="en-US" sz="1100" b="0" dirty="0" smtClean="0">
              <a:latin typeface="Arial Narrow"/>
              <a:cs typeface="Arial Narrow"/>
            </a:rPr>
            <a:t> </a:t>
          </a:r>
          <a:r>
            <a:rPr lang="en-US" sz="1100" b="0" dirty="0" err="1" smtClean="0">
              <a:latin typeface="Arial Narrow"/>
              <a:cs typeface="Arial Narrow"/>
            </a:rPr>
            <a:t>langsung</a:t>
          </a:r>
          <a:r>
            <a:rPr lang="en-US" sz="1100" b="0" dirty="0" smtClean="0">
              <a:latin typeface="Arial Narrow"/>
              <a:cs typeface="Arial Narrow"/>
            </a:rPr>
            <a:t> </a:t>
          </a:r>
          <a:r>
            <a:rPr lang="en-US" sz="1100" b="0" dirty="0" err="1" smtClean="0">
              <a:latin typeface="Arial Narrow"/>
              <a:cs typeface="Arial Narrow"/>
            </a:rPr>
            <a:t>salurkan</a:t>
          </a:r>
          <a:r>
            <a:rPr lang="en-US" sz="1100" b="0" dirty="0" smtClean="0">
              <a:latin typeface="Arial Narrow"/>
              <a:cs typeface="Arial Narrow"/>
            </a:rPr>
            <a:t> </a:t>
          </a:r>
          <a:endParaRPr lang="en-US" sz="1100" b="0" dirty="0">
            <a:latin typeface="Arial Narrow"/>
            <a:cs typeface="Arial Narrow"/>
          </a:endParaRPr>
        </a:p>
      </dgm:t>
    </dgm:pt>
    <dgm:pt modelId="{D1203F49-E04C-3842-B353-A1B61F5F7F5E}" type="parTrans" cxnId="{EBAA6204-5694-A44C-BFAC-F659E930C926}">
      <dgm:prSet/>
      <dgm:spPr/>
      <dgm:t>
        <a:bodyPr/>
        <a:lstStyle/>
        <a:p>
          <a:endParaRPr lang="en-US"/>
        </a:p>
      </dgm:t>
    </dgm:pt>
    <dgm:pt modelId="{271A63B4-0862-7940-A80A-6D647C70388F}" type="sibTrans" cxnId="{EBAA6204-5694-A44C-BFAC-F659E930C926}">
      <dgm:prSet/>
      <dgm:spPr/>
      <dgm:t>
        <a:bodyPr/>
        <a:lstStyle/>
        <a:p>
          <a:endParaRPr lang="en-US"/>
        </a:p>
      </dgm:t>
    </dgm:pt>
    <dgm:pt modelId="{868F198B-573A-8649-A2EC-F47C01337526}">
      <dgm:prSet phldrT="[Text]" custT="1"/>
      <dgm:spPr/>
      <dgm:t>
        <a:bodyPr/>
        <a:lstStyle/>
        <a:p>
          <a:r>
            <a:rPr lang="en-US" sz="1100" b="0" dirty="0" err="1" smtClean="0">
              <a:latin typeface="Arial Narrow"/>
              <a:cs typeface="Arial Narrow"/>
            </a:rPr>
            <a:t>Surat</a:t>
          </a:r>
          <a:r>
            <a:rPr lang="en-US" sz="1100" b="0" dirty="0" smtClean="0">
              <a:latin typeface="Arial Narrow"/>
              <a:cs typeface="Arial Narrow"/>
            </a:rPr>
            <a:t> Mendes </a:t>
          </a:r>
          <a:r>
            <a:rPr lang="en-US" sz="1100" b="0" dirty="0" err="1" smtClean="0">
              <a:latin typeface="Arial Narrow"/>
              <a:cs typeface="Arial Narrow"/>
            </a:rPr>
            <a:t>kepada</a:t>
          </a:r>
          <a:r>
            <a:rPr lang="en-US" sz="1100" b="0" dirty="0" smtClean="0">
              <a:latin typeface="Arial Narrow"/>
              <a:cs typeface="Arial Narrow"/>
            </a:rPr>
            <a:t> </a:t>
          </a:r>
          <a:r>
            <a:rPr lang="en-US" sz="1100" b="0" dirty="0" err="1" smtClean="0">
              <a:latin typeface="Arial Narrow"/>
              <a:cs typeface="Arial Narrow"/>
            </a:rPr>
            <a:t>Mendagri</a:t>
          </a:r>
          <a:r>
            <a:rPr lang="en-US" sz="1100" b="0" dirty="0" smtClean="0">
              <a:latin typeface="Arial Narrow"/>
              <a:cs typeface="Arial Narrow"/>
            </a:rPr>
            <a:t> 18/5: agar </a:t>
          </a:r>
          <a:r>
            <a:rPr lang="en-US" sz="1100" b="0" dirty="0" err="1" smtClean="0">
              <a:latin typeface="Arial Narrow"/>
              <a:cs typeface="Arial Narrow"/>
            </a:rPr>
            <a:t>didukung</a:t>
          </a:r>
          <a:endParaRPr lang="en-US" sz="1100" b="0" dirty="0">
            <a:latin typeface="Arial Narrow"/>
            <a:cs typeface="Arial Narrow"/>
          </a:endParaRPr>
        </a:p>
      </dgm:t>
    </dgm:pt>
    <dgm:pt modelId="{F5F93531-D1ED-024F-82A0-A9234D435448}" type="parTrans" cxnId="{47358112-C952-1C43-88C5-5B7ED0C57973}">
      <dgm:prSet/>
      <dgm:spPr/>
      <dgm:t>
        <a:bodyPr/>
        <a:lstStyle/>
        <a:p>
          <a:endParaRPr lang="en-US"/>
        </a:p>
      </dgm:t>
    </dgm:pt>
    <dgm:pt modelId="{1EE1E0BD-A286-0F43-B8CC-7BCBF43AD120}" type="sibTrans" cxnId="{47358112-C952-1C43-88C5-5B7ED0C57973}">
      <dgm:prSet/>
      <dgm:spPr/>
      <dgm:t>
        <a:bodyPr/>
        <a:lstStyle/>
        <a:p>
          <a:endParaRPr lang="en-US"/>
        </a:p>
      </dgm:t>
    </dgm:pt>
    <dgm:pt modelId="{70349F3A-C6CC-974C-A1FD-43698F588D8B}">
      <dgm:prSet phldrT="[Text]" custT="1"/>
      <dgm:spPr/>
      <dgm:t>
        <a:bodyPr/>
        <a:lstStyle/>
        <a:p>
          <a:r>
            <a:rPr lang="en-US" sz="1100" b="0" dirty="0" err="1" smtClean="0">
              <a:latin typeface="Arial Narrow"/>
              <a:cs typeface="Arial Narrow"/>
            </a:rPr>
            <a:t>Surat</a:t>
          </a:r>
          <a:r>
            <a:rPr lang="en-US" sz="1100" b="0" dirty="0" smtClean="0">
              <a:latin typeface="Arial Narrow"/>
              <a:cs typeface="Arial Narrow"/>
            </a:rPr>
            <a:t> Mendes </a:t>
          </a:r>
          <a:r>
            <a:rPr lang="en-US" sz="1100" b="0" dirty="0" err="1" smtClean="0">
              <a:latin typeface="Arial Narrow"/>
              <a:cs typeface="Arial Narrow"/>
            </a:rPr>
            <a:t>kepada</a:t>
          </a:r>
          <a:r>
            <a:rPr lang="en-US" sz="1100" b="0" dirty="0" smtClean="0">
              <a:latin typeface="Arial Narrow"/>
              <a:cs typeface="Arial Narrow"/>
            </a:rPr>
            <a:t> </a:t>
          </a:r>
          <a:r>
            <a:rPr lang="en-US" sz="1100" b="0" dirty="0" err="1" smtClean="0">
              <a:latin typeface="Arial Narrow"/>
              <a:cs typeface="Arial Narrow"/>
            </a:rPr>
            <a:t>Kapolri</a:t>
          </a:r>
          <a:r>
            <a:rPr lang="en-US" sz="1100" b="0" dirty="0" smtClean="0">
              <a:latin typeface="Arial Narrow"/>
              <a:cs typeface="Arial Narrow"/>
            </a:rPr>
            <a:t> 18/5: </a:t>
          </a:r>
          <a:r>
            <a:rPr lang="en-US" sz="1100" b="0" dirty="0" err="1" smtClean="0">
              <a:latin typeface="Arial Narrow"/>
              <a:cs typeface="Arial Narrow"/>
            </a:rPr>
            <a:t>Babinkamtibmas</a:t>
          </a:r>
          <a:r>
            <a:rPr lang="en-US" sz="1100" b="0" dirty="0" smtClean="0">
              <a:latin typeface="Arial Narrow"/>
              <a:cs typeface="Arial Narrow"/>
            </a:rPr>
            <a:t> </a:t>
          </a:r>
          <a:r>
            <a:rPr lang="en-US" sz="1100" b="0" dirty="0" err="1" smtClean="0">
              <a:latin typeface="Arial Narrow"/>
              <a:cs typeface="Arial Narrow"/>
            </a:rPr>
            <a:t>sbg</a:t>
          </a:r>
          <a:r>
            <a:rPr lang="en-US" sz="1100" b="0" dirty="0" smtClean="0">
              <a:latin typeface="Arial Narrow"/>
              <a:cs typeface="Arial Narrow"/>
            </a:rPr>
            <a:t> </a:t>
          </a:r>
          <a:r>
            <a:rPr lang="en-US" sz="1100" b="0" dirty="0" err="1" smtClean="0">
              <a:latin typeface="Arial Narrow"/>
              <a:cs typeface="Arial Narrow"/>
            </a:rPr>
            <a:t>Relawan</a:t>
          </a:r>
          <a:r>
            <a:rPr lang="en-US" sz="1100" b="0" dirty="0" smtClean="0">
              <a:latin typeface="Arial Narrow"/>
              <a:cs typeface="Arial Narrow"/>
            </a:rPr>
            <a:t> </a:t>
          </a:r>
          <a:r>
            <a:rPr lang="en-US" sz="1100" b="0" dirty="0" err="1" smtClean="0">
              <a:latin typeface="Arial Narrow"/>
              <a:cs typeface="Arial Narrow"/>
            </a:rPr>
            <a:t>Desa</a:t>
          </a:r>
          <a:r>
            <a:rPr lang="en-US" sz="1100" b="0" dirty="0" smtClean="0">
              <a:latin typeface="Arial Narrow"/>
              <a:cs typeface="Arial Narrow"/>
            </a:rPr>
            <a:t> agar </a:t>
          </a:r>
          <a:r>
            <a:rPr lang="en-US" sz="1100" b="0" dirty="0" err="1" smtClean="0">
              <a:latin typeface="Arial Narrow"/>
              <a:cs typeface="Arial Narrow"/>
            </a:rPr>
            <a:t>mendukung</a:t>
          </a:r>
          <a:endParaRPr lang="en-US" sz="1100" b="0" dirty="0">
            <a:latin typeface="Arial Narrow"/>
            <a:cs typeface="Arial Narrow"/>
          </a:endParaRPr>
        </a:p>
      </dgm:t>
    </dgm:pt>
    <dgm:pt modelId="{B513452B-EF22-7743-B707-0DDE0B4074D0}" type="parTrans" cxnId="{6152E71A-B0CB-3642-8E8A-5F5EAE9454E4}">
      <dgm:prSet/>
      <dgm:spPr/>
      <dgm:t>
        <a:bodyPr/>
        <a:lstStyle/>
        <a:p>
          <a:endParaRPr lang="en-US"/>
        </a:p>
      </dgm:t>
    </dgm:pt>
    <dgm:pt modelId="{E37C6F6F-B4C3-7B40-AA59-A30AC5C8A973}" type="sibTrans" cxnId="{6152E71A-B0CB-3642-8E8A-5F5EAE9454E4}">
      <dgm:prSet/>
      <dgm:spPr/>
      <dgm:t>
        <a:bodyPr/>
        <a:lstStyle/>
        <a:p>
          <a:endParaRPr lang="en-US"/>
        </a:p>
      </dgm:t>
    </dgm:pt>
    <dgm:pt modelId="{833DDF2E-7AE8-834C-9AAA-8EEA0B3FAC0A}">
      <dgm:prSet phldrT="[Text]" custScaleY="218564" custT="1"/>
      <dgm:spPr/>
      <dgm:t>
        <a:bodyPr/>
        <a:lstStyle/>
        <a:p>
          <a:r>
            <a:rPr lang="en-US" sz="1100" b="0" dirty="0" err="1" smtClean="0">
              <a:latin typeface="Arial Narrow"/>
              <a:cs typeface="Arial Narrow"/>
            </a:rPr>
            <a:t>Surat</a:t>
          </a:r>
          <a:r>
            <a:rPr lang="en-US" sz="1100" b="0" dirty="0" smtClean="0">
              <a:latin typeface="Arial Narrow"/>
              <a:cs typeface="Arial Narrow"/>
            </a:rPr>
            <a:t> Mendes </a:t>
          </a:r>
          <a:r>
            <a:rPr lang="en-US" sz="1100" b="0" dirty="0" err="1" smtClean="0">
              <a:latin typeface="Arial Narrow"/>
              <a:cs typeface="Arial Narrow"/>
            </a:rPr>
            <a:t>kepada</a:t>
          </a:r>
          <a:r>
            <a:rPr lang="en-US" sz="1100" b="0" dirty="0" smtClean="0">
              <a:latin typeface="Arial Narrow"/>
              <a:cs typeface="Arial Narrow"/>
            </a:rPr>
            <a:t> </a:t>
          </a:r>
          <a:r>
            <a:rPr lang="en-US" sz="1100" b="0" dirty="0" err="1" smtClean="0">
              <a:latin typeface="Arial Narrow"/>
              <a:cs typeface="Arial Narrow"/>
            </a:rPr>
            <a:t>Panglima</a:t>
          </a:r>
          <a:r>
            <a:rPr lang="en-US" sz="1100" b="0" dirty="0" smtClean="0">
              <a:latin typeface="Arial Narrow"/>
              <a:cs typeface="Arial Narrow"/>
            </a:rPr>
            <a:t> TNI 18/5: </a:t>
          </a:r>
          <a:r>
            <a:rPr lang="en-US" sz="1100" b="0" dirty="0" err="1" smtClean="0">
              <a:latin typeface="Arial Narrow"/>
              <a:cs typeface="Arial Narrow"/>
            </a:rPr>
            <a:t>Babinsa</a:t>
          </a:r>
          <a:r>
            <a:rPr lang="en-US" sz="1100" b="0" dirty="0" smtClean="0">
              <a:latin typeface="Arial Narrow"/>
              <a:cs typeface="Arial Narrow"/>
            </a:rPr>
            <a:t> </a:t>
          </a:r>
          <a:r>
            <a:rPr lang="en-US" sz="1100" b="0" dirty="0" err="1" smtClean="0">
              <a:latin typeface="Arial Narrow"/>
              <a:cs typeface="Arial Narrow"/>
            </a:rPr>
            <a:t>sbg</a:t>
          </a:r>
          <a:r>
            <a:rPr lang="en-US" sz="1100" b="0" dirty="0" smtClean="0">
              <a:latin typeface="Arial Narrow"/>
              <a:cs typeface="Arial Narrow"/>
            </a:rPr>
            <a:t> </a:t>
          </a:r>
          <a:r>
            <a:rPr lang="en-US" sz="1100" b="0" dirty="0" err="1" smtClean="0">
              <a:latin typeface="Arial Narrow"/>
              <a:cs typeface="Arial Narrow"/>
            </a:rPr>
            <a:t>Relawan</a:t>
          </a:r>
          <a:r>
            <a:rPr lang="en-US" sz="1100" b="0" dirty="0" smtClean="0">
              <a:latin typeface="Arial Narrow"/>
              <a:cs typeface="Arial Narrow"/>
            </a:rPr>
            <a:t> </a:t>
          </a:r>
          <a:r>
            <a:rPr lang="en-US" sz="1100" b="0" dirty="0" err="1" smtClean="0">
              <a:latin typeface="Arial Narrow"/>
              <a:cs typeface="Arial Narrow"/>
            </a:rPr>
            <a:t>Desa</a:t>
          </a:r>
          <a:r>
            <a:rPr lang="en-US" sz="1100" b="0" dirty="0" smtClean="0">
              <a:latin typeface="Arial Narrow"/>
              <a:cs typeface="Arial Narrow"/>
            </a:rPr>
            <a:t> agar </a:t>
          </a:r>
          <a:r>
            <a:rPr lang="en-US" sz="1100" b="0" dirty="0" err="1" smtClean="0">
              <a:latin typeface="Arial Narrow"/>
              <a:cs typeface="Arial Narrow"/>
            </a:rPr>
            <a:t>mendukung</a:t>
          </a:r>
          <a:endParaRPr lang="en-US" sz="1100" b="0" dirty="0">
            <a:latin typeface="Arial Narrow"/>
            <a:cs typeface="Arial Narrow"/>
          </a:endParaRPr>
        </a:p>
      </dgm:t>
    </dgm:pt>
    <dgm:pt modelId="{5FC0B117-1806-1741-899F-BBFD230D26C3}" type="parTrans" cxnId="{9818017C-E70B-3C46-8B8B-43893028A1DC}">
      <dgm:prSet/>
      <dgm:spPr/>
      <dgm:t>
        <a:bodyPr/>
        <a:lstStyle/>
        <a:p>
          <a:endParaRPr lang="en-US"/>
        </a:p>
      </dgm:t>
    </dgm:pt>
    <dgm:pt modelId="{A1F5A643-85BA-744B-8ED5-56ED7612671B}" type="sibTrans" cxnId="{9818017C-E70B-3C46-8B8B-43893028A1DC}">
      <dgm:prSet/>
      <dgm:spPr/>
      <dgm:t>
        <a:bodyPr/>
        <a:lstStyle/>
        <a:p>
          <a:endParaRPr lang="en-US"/>
        </a:p>
      </dgm:t>
    </dgm:pt>
    <dgm:pt modelId="{22BAAEFB-F655-DF47-A6EF-98ADB0A63020}">
      <dgm:prSet phldrT="[Text]" custScaleY="218564" custT="1"/>
      <dgm:spPr/>
      <dgm:t>
        <a:bodyPr/>
        <a:lstStyle/>
        <a:p>
          <a:r>
            <a:rPr lang="en-US" sz="1100" b="0" dirty="0" err="1" smtClean="0">
              <a:latin typeface="Arial Narrow"/>
              <a:cs typeface="Arial Narrow"/>
            </a:rPr>
            <a:t>Surat</a:t>
          </a:r>
          <a:r>
            <a:rPr lang="en-US" sz="1100" b="0" dirty="0" smtClean="0">
              <a:latin typeface="Arial Narrow"/>
              <a:cs typeface="Arial Narrow"/>
            </a:rPr>
            <a:t> Mendes </a:t>
          </a:r>
          <a:r>
            <a:rPr lang="en-US" sz="1100" b="0" dirty="0" err="1" smtClean="0">
              <a:latin typeface="Arial Narrow"/>
              <a:cs typeface="Arial Narrow"/>
            </a:rPr>
            <a:t>kepada</a:t>
          </a:r>
          <a:r>
            <a:rPr lang="en-US" sz="1100" b="0" dirty="0" smtClean="0">
              <a:latin typeface="Arial Narrow"/>
              <a:cs typeface="Arial Narrow"/>
            </a:rPr>
            <a:t> </a:t>
          </a:r>
          <a:r>
            <a:rPr lang="en-US" sz="1100" b="0" dirty="0" err="1" smtClean="0">
              <a:latin typeface="Arial Narrow"/>
              <a:cs typeface="Arial Narrow"/>
            </a:rPr>
            <a:t>Gubernur</a:t>
          </a:r>
          <a:r>
            <a:rPr lang="en-US" sz="1100" b="0" dirty="0" smtClean="0">
              <a:latin typeface="Arial Narrow"/>
              <a:cs typeface="Arial Narrow"/>
            </a:rPr>
            <a:t> 18/5: </a:t>
          </a:r>
          <a:r>
            <a:rPr lang="en-US" sz="1100" b="0" dirty="0" err="1" smtClean="0">
              <a:latin typeface="Arial Narrow"/>
              <a:cs typeface="Arial Narrow"/>
            </a:rPr>
            <a:t>teguran</a:t>
          </a:r>
          <a:r>
            <a:rPr lang="en-US" sz="1100" b="0" dirty="0" smtClean="0">
              <a:latin typeface="Arial Narrow"/>
              <a:cs typeface="Arial Narrow"/>
            </a:rPr>
            <a:t> </a:t>
          </a:r>
          <a:r>
            <a:rPr lang="en-US" sz="1100" b="0" dirty="0" err="1" smtClean="0">
              <a:latin typeface="Arial Narrow"/>
              <a:cs typeface="Arial Narrow"/>
            </a:rPr>
            <a:t>Bupati</a:t>
          </a:r>
          <a:r>
            <a:rPr lang="en-US" sz="1100" b="0" dirty="0" smtClean="0">
              <a:latin typeface="Arial Narrow"/>
              <a:cs typeface="Arial Narrow"/>
            </a:rPr>
            <a:t> yang </a:t>
          </a:r>
          <a:r>
            <a:rPr lang="en-US" sz="1100" b="0" dirty="0" err="1" smtClean="0">
              <a:latin typeface="Arial Narrow"/>
              <a:cs typeface="Arial Narrow"/>
            </a:rPr>
            <a:t>penyalurannya</a:t>
          </a:r>
          <a:r>
            <a:rPr lang="en-US" sz="1100" b="0" dirty="0" smtClean="0">
              <a:latin typeface="Arial Narrow"/>
              <a:cs typeface="Arial Narrow"/>
            </a:rPr>
            <a:t> </a:t>
          </a:r>
          <a:r>
            <a:rPr lang="en-US" sz="1100" b="0" dirty="0" err="1" smtClean="0">
              <a:latin typeface="Arial Narrow"/>
              <a:cs typeface="Arial Narrow"/>
            </a:rPr>
            <a:t>rendah</a:t>
          </a:r>
          <a:endParaRPr lang="en-US" sz="1100" b="0" dirty="0">
            <a:latin typeface="Arial Narrow"/>
            <a:cs typeface="Arial Narrow"/>
          </a:endParaRPr>
        </a:p>
      </dgm:t>
    </dgm:pt>
    <dgm:pt modelId="{9A0A9CCB-E647-A34E-997E-78419CEA646D}" type="parTrans" cxnId="{31696A36-4D21-D642-B3B5-99FC7B082BE0}">
      <dgm:prSet/>
      <dgm:spPr/>
      <dgm:t>
        <a:bodyPr/>
        <a:lstStyle/>
        <a:p>
          <a:endParaRPr lang="en-US"/>
        </a:p>
      </dgm:t>
    </dgm:pt>
    <dgm:pt modelId="{D61639CB-2594-8140-8A17-51733F19B0D0}" type="sibTrans" cxnId="{31696A36-4D21-D642-B3B5-99FC7B082BE0}">
      <dgm:prSet/>
      <dgm:spPr/>
      <dgm:t>
        <a:bodyPr/>
        <a:lstStyle/>
        <a:p>
          <a:endParaRPr lang="en-US"/>
        </a:p>
      </dgm:t>
    </dgm:pt>
    <dgm:pt modelId="{B136D073-6E64-F648-8A69-E330833115E0}">
      <dgm:prSet phldrT="[Text]" custT="1"/>
      <dgm:spPr/>
      <dgm:t>
        <a:bodyPr/>
        <a:lstStyle/>
        <a:p>
          <a:r>
            <a:rPr lang="en-US" sz="1100" b="0" dirty="0" err="1" smtClean="0">
              <a:latin typeface="Arial Narrow"/>
              <a:cs typeface="Arial Narrow"/>
            </a:rPr>
            <a:t>Mulai</a:t>
          </a:r>
          <a:r>
            <a:rPr lang="en-US" sz="1100" b="0" dirty="0" smtClean="0">
              <a:latin typeface="Arial Narrow"/>
              <a:cs typeface="Arial Narrow"/>
            </a:rPr>
            <a:t> </a:t>
          </a:r>
          <a:r>
            <a:rPr lang="en-US" sz="1100" b="0" dirty="0" err="1" smtClean="0">
              <a:latin typeface="Arial Narrow"/>
              <a:cs typeface="Arial Narrow"/>
            </a:rPr>
            <a:t>komunikasi</a:t>
          </a:r>
          <a:r>
            <a:rPr lang="en-US" sz="1100" b="0" dirty="0" smtClean="0">
              <a:latin typeface="Arial Narrow"/>
              <a:cs typeface="Arial Narrow"/>
            </a:rPr>
            <a:t> </a:t>
          </a:r>
          <a:r>
            <a:rPr lang="en-US" sz="1100" b="0" dirty="0" err="1" smtClean="0">
              <a:latin typeface="Arial Narrow"/>
              <a:cs typeface="Arial Narrow"/>
            </a:rPr>
            <a:t>harian</a:t>
          </a:r>
          <a:r>
            <a:rPr lang="en-US" sz="1100" b="0" dirty="0" smtClean="0">
              <a:latin typeface="Arial Narrow"/>
              <a:cs typeface="Arial Narrow"/>
            </a:rPr>
            <a:t> </a:t>
          </a:r>
          <a:r>
            <a:rPr lang="en-US" sz="1100" b="0" dirty="0" err="1" smtClean="0">
              <a:latin typeface="Arial Narrow"/>
              <a:cs typeface="Arial Narrow"/>
            </a:rPr>
            <a:t>eselon</a:t>
          </a:r>
          <a:r>
            <a:rPr lang="en-US" sz="1100" b="0" dirty="0" smtClean="0">
              <a:latin typeface="Arial Narrow"/>
              <a:cs typeface="Arial Narrow"/>
            </a:rPr>
            <a:t> 2 </a:t>
          </a:r>
          <a:r>
            <a:rPr lang="en-US" sz="1100" b="0" dirty="0" err="1" smtClean="0">
              <a:latin typeface="Arial Narrow"/>
              <a:cs typeface="Arial Narrow"/>
            </a:rPr>
            <a:t>dengan</a:t>
          </a:r>
          <a:r>
            <a:rPr lang="en-US" sz="1100" b="0" dirty="0" smtClean="0">
              <a:latin typeface="Arial Narrow"/>
              <a:cs typeface="Arial Narrow"/>
            </a:rPr>
            <a:t> DPMD </a:t>
          </a:r>
          <a:r>
            <a:rPr lang="en-US" sz="1100" b="0" dirty="0" err="1" smtClean="0">
              <a:latin typeface="Arial Narrow"/>
              <a:cs typeface="Arial Narrow"/>
            </a:rPr>
            <a:t>kab</a:t>
          </a:r>
          <a:r>
            <a:rPr lang="en-US" sz="1100" b="0" dirty="0" smtClean="0">
              <a:latin typeface="Arial Narrow"/>
              <a:cs typeface="Arial Narrow"/>
            </a:rPr>
            <a:t> </a:t>
          </a:r>
          <a:r>
            <a:rPr lang="en-US" sz="1100" b="0" dirty="0" err="1" smtClean="0">
              <a:latin typeface="Arial Narrow"/>
              <a:cs typeface="Arial Narrow"/>
            </a:rPr>
            <a:t>seindonesia</a:t>
          </a:r>
          <a:endParaRPr lang="en-US" sz="1100" b="0" dirty="0">
            <a:latin typeface="Arial Narrow"/>
            <a:cs typeface="Arial Narrow"/>
          </a:endParaRPr>
        </a:p>
      </dgm:t>
    </dgm:pt>
    <dgm:pt modelId="{06D0230F-BE41-DD4C-B5ED-DBA106B86BB1}" type="parTrans" cxnId="{D956C5AD-69BA-1B46-97BD-9D614C7206C0}">
      <dgm:prSet/>
      <dgm:spPr/>
      <dgm:t>
        <a:bodyPr/>
        <a:lstStyle/>
        <a:p>
          <a:endParaRPr lang="en-US"/>
        </a:p>
      </dgm:t>
    </dgm:pt>
    <dgm:pt modelId="{8C5D2DAC-2E83-9C4D-A13A-E67BCC367AAF}" type="sibTrans" cxnId="{D956C5AD-69BA-1B46-97BD-9D614C7206C0}">
      <dgm:prSet/>
      <dgm:spPr/>
      <dgm:t>
        <a:bodyPr/>
        <a:lstStyle/>
        <a:p>
          <a:endParaRPr lang="en-US"/>
        </a:p>
      </dgm:t>
    </dgm:pt>
    <dgm:pt modelId="{DCFE47E5-B211-534C-94DD-CB2A6DF7DC60}">
      <dgm:prSet phldrT="[Text]" custT="1"/>
      <dgm:spPr/>
      <dgm:t>
        <a:bodyPr/>
        <a:lstStyle/>
        <a:p>
          <a:r>
            <a:rPr lang="en-US" sz="1200" b="0" dirty="0" err="1" smtClean="0">
              <a:latin typeface="Arial Narrow"/>
              <a:cs typeface="Arial Narrow"/>
            </a:rPr>
            <a:t>Permendesa</a:t>
          </a:r>
          <a:r>
            <a:rPr lang="en-US" sz="1200" b="0" dirty="0" smtClean="0">
              <a:latin typeface="Arial Narrow"/>
              <a:cs typeface="Arial Narrow"/>
            </a:rPr>
            <a:t> 7/2020: BLT DD </a:t>
          </a:r>
          <a:r>
            <a:rPr lang="en-US" sz="1200" b="0" dirty="0" err="1" smtClean="0">
              <a:latin typeface="Arial Narrow"/>
              <a:cs typeface="Arial Narrow"/>
            </a:rPr>
            <a:t>Juli</a:t>
          </a:r>
          <a:r>
            <a:rPr lang="en-US" sz="1200" b="0" dirty="0" smtClean="0">
              <a:latin typeface="Arial Narrow"/>
              <a:cs typeface="Arial Narrow"/>
            </a:rPr>
            <a:t>-Sep</a:t>
          </a:r>
          <a:endParaRPr lang="en-US" sz="1200" b="0" dirty="0">
            <a:latin typeface="Arial Narrow"/>
            <a:cs typeface="Arial Narrow"/>
          </a:endParaRPr>
        </a:p>
      </dgm:t>
    </dgm:pt>
    <dgm:pt modelId="{B5F6C47F-C054-6B4F-8A78-A0C7A86966A6}" type="parTrans" cxnId="{4D4BFC5E-DFC6-DA47-AD54-8F6FD617913C}">
      <dgm:prSet/>
      <dgm:spPr/>
      <dgm:t>
        <a:bodyPr/>
        <a:lstStyle/>
        <a:p>
          <a:endParaRPr lang="en-US"/>
        </a:p>
      </dgm:t>
    </dgm:pt>
    <dgm:pt modelId="{D0D3E454-5C6C-BC42-AC24-F5104965F4DD}" type="sibTrans" cxnId="{4D4BFC5E-DFC6-DA47-AD54-8F6FD617913C}">
      <dgm:prSet/>
      <dgm:spPr/>
      <dgm:t>
        <a:bodyPr/>
        <a:lstStyle/>
        <a:p>
          <a:endParaRPr lang="en-US"/>
        </a:p>
      </dgm:t>
    </dgm:pt>
    <dgm:pt modelId="{EF84AA7F-183A-A043-B5E8-9245E043EFFB}" type="pres">
      <dgm:prSet presAssocID="{775CEEEC-9B3B-1E44-B1ED-7EFBFAC60BFE}" presName="CompostProcess" presStyleCnt="0">
        <dgm:presLayoutVars>
          <dgm:dir/>
          <dgm:resizeHandles val="exact"/>
        </dgm:presLayoutVars>
      </dgm:prSet>
      <dgm:spPr/>
    </dgm:pt>
    <dgm:pt modelId="{A2577665-57E8-024E-A180-F71B99166A11}" type="pres">
      <dgm:prSet presAssocID="{775CEEEC-9B3B-1E44-B1ED-7EFBFAC60BFE}" presName="arrow" presStyleLbl="bgShp" presStyleIdx="0" presStyleCnt="1"/>
      <dgm:spPr/>
    </dgm:pt>
    <dgm:pt modelId="{C48E2418-38A9-974B-8185-9B1D4566EF66}" type="pres">
      <dgm:prSet presAssocID="{775CEEEC-9B3B-1E44-B1ED-7EFBFAC60BFE}" presName="linearProcess" presStyleCnt="0"/>
      <dgm:spPr/>
    </dgm:pt>
    <dgm:pt modelId="{4D735482-003D-2048-809A-91608CD7DC09}" type="pres">
      <dgm:prSet presAssocID="{383A022D-2876-F840-AAFB-B0F01A54DF20}" presName="textNode" presStyleLbl="node1" presStyleIdx="0" presStyleCnt="4" custScaleY="11691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3406DC6-3E28-5446-B8CF-C5159ECEA936}" type="pres">
      <dgm:prSet presAssocID="{9AF48FAD-374F-2947-8DBD-1D34AC538DD5}" presName="sibTrans" presStyleCnt="0"/>
      <dgm:spPr/>
    </dgm:pt>
    <dgm:pt modelId="{8B039B14-99D3-9148-9FF9-E0AA986123C1}" type="pres">
      <dgm:prSet presAssocID="{E7DF4760-2552-7D44-B037-79C6C385B530}" presName="textNode" presStyleLbl="node1" presStyleIdx="1" presStyleCnt="4" custScaleY="15141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AD4095A-6244-9544-ADB9-6AB2AB2FF7F6}" type="pres">
      <dgm:prSet presAssocID="{F043E7FC-9FB1-D341-A13D-150B8D09AA8D}" presName="sibTrans" presStyleCnt="0"/>
      <dgm:spPr/>
    </dgm:pt>
    <dgm:pt modelId="{720C921A-37AC-AE45-9928-81A329C91C43}" type="pres">
      <dgm:prSet presAssocID="{CA9B86E8-840E-9C49-B36E-C050FA95F4DF}" presName="textNode" presStyleLbl="node1" presStyleIdx="2" presStyleCnt="4" custScaleX="132189" custScaleY="23151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8061112-8D22-B147-876E-4C9CDB0EBFB3}" type="pres">
      <dgm:prSet presAssocID="{5E8F3B5E-F731-8544-9DB3-309108FC3271}" presName="sibTrans" presStyleCnt="0"/>
      <dgm:spPr/>
    </dgm:pt>
    <dgm:pt modelId="{AA71BFFE-762A-4543-8168-060A69B0C8FD}" type="pres">
      <dgm:prSet presAssocID="{01B40448-852E-674D-997E-C612527C6F02}" presName="text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E2C988D-8F8B-4B43-A043-FC38C326AD2F}" type="presOf" srcId="{833DDF2E-7AE8-834C-9AAA-8EEA0B3FAC0A}" destId="{720C921A-37AC-AE45-9928-81A329C91C43}" srcOrd="0" destOrd="7" presId="urn:microsoft.com/office/officeart/2005/8/layout/hProcess9"/>
    <dgm:cxn modelId="{4D4BFC5E-DFC6-DA47-AD54-8F6FD617913C}" srcId="{01B40448-852E-674D-997E-C612527C6F02}" destId="{DCFE47E5-B211-534C-94DD-CB2A6DF7DC60}" srcOrd="0" destOrd="0" parTransId="{B5F6C47F-C054-6B4F-8A78-A0C7A86966A6}" sibTransId="{D0D3E454-5C6C-BC42-AC24-F5104965F4DD}"/>
    <dgm:cxn modelId="{47358112-C952-1C43-88C5-5B7ED0C57973}" srcId="{CA9B86E8-840E-9C49-B36E-C050FA95F4DF}" destId="{868F198B-573A-8649-A2EC-F47C01337526}" srcOrd="4" destOrd="0" parTransId="{F5F93531-D1ED-024F-82A0-A9234D435448}" sibTransId="{1EE1E0BD-A286-0F43-B8CC-7BCBF43AD120}"/>
    <dgm:cxn modelId="{C152AF19-1C4F-C44E-9F2E-148FA5D2131E}" type="presOf" srcId="{48271DAD-717F-894C-ABF4-5D777DC7A323}" destId="{720C921A-37AC-AE45-9928-81A329C91C43}" srcOrd="0" destOrd="3" presId="urn:microsoft.com/office/officeart/2005/8/layout/hProcess9"/>
    <dgm:cxn modelId="{027D4505-C26F-2444-95EB-D0F12DAC65B7}" type="presOf" srcId="{CA9B86E8-840E-9C49-B36E-C050FA95F4DF}" destId="{720C921A-37AC-AE45-9928-81A329C91C43}" srcOrd="0" destOrd="0" presId="urn:microsoft.com/office/officeart/2005/8/layout/hProcess9"/>
    <dgm:cxn modelId="{9A13371B-8DA3-A142-A0AC-5177F00041D9}" srcId="{775CEEEC-9B3B-1E44-B1ED-7EFBFAC60BFE}" destId="{383A022D-2876-F840-AAFB-B0F01A54DF20}" srcOrd="0" destOrd="0" parTransId="{B2ACB21A-467E-4B4F-BC7F-E0D7A620B371}" sibTransId="{9AF48FAD-374F-2947-8DBD-1D34AC538DD5}"/>
    <dgm:cxn modelId="{3A022E80-EC42-5F4D-B190-755920CC8BA8}" type="presOf" srcId="{01B40448-852E-674D-997E-C612527C6F02}" destId="{AA71BFFE-762A-4543-8168-060A69B0C8FD}" srcOrd="0" destOrd="0" presId="urn:microsoft.com/office/officeart/2005/8/layout/hProcess9"/>
    <dgm:cxn modelId="{8FEEF45A-48D4-674B-B112-976FD41087D8}" srcId="{775CEEEC-9B3B-1E44-B1ED-7EFBFAC60BFE}" destId="{CA9B86E8-840E-9C49-B36E-C050FA95F4DF}" srcOrd="2" destOrd="0" parTransId="{9C3F195B-8FE2-C849-84B1-842553E99433}" sibTransId="{5E8F3B5E-F731-8544-9DB3-309108FC3271}"/>
    <dgm:cxn modelId="{8BA9C720-3199-7943-AE0D-B1A2BF184BF8}" type="presOf" srcId="{FB411502-7251-5848-A2E9-2E425690A0A1}" destId="{720C921A-37AC-AE45-9928-81A329C91C43}" srcOrd="0" destOrd="4" presId="urn:microsoft.com/office/officeart/2005/8/layout/hProcess9"/>
    <dgm:cxn modelId="{90CC77CB-C962-BE4F-945D-7DB18B377F48}" type="presOf" srcId="{22BAAEFB-F655-DF47-A6EF-98ADB0A63020}" destId="{720C921A-37AC-AE45-9928-81A329C91C43}" srcOrd="0" destOrd="8" presId="urn:microsoft.com/office/officeart/2005/8/layout/hProcess9"/>
    <dgm:cxn modelId="{8EB212B2-3CF6-664E-8CBB-9DAC443D0EE6}" type="presOf" srcId="{B136D073-6E64-F648-8A69-E330833115E0}" destId="{720C921A-37AC-AE45-9928-81A329C91C43}" srcOrd="0" destOrd="1" presId="urn:microsoft.com/office/officeart/2005/8/layout/hProcess9"/>
    <dgm:cxn modelId="{18C067D0-646B-A44E-838F-D505A8BC7C55}" type="presOf" srcId="{DCFE47E5-B211-534C-94DD-CB2A6DF7DC60}" destId="{AA71BFFE-762A-4543-8168-060A69B0C8FD}" srcOrd="0" destOrd="1" presId="urn:microsoft.com/office/officeart/2005/8/layout/hProcess9"/>
    <dgm:cxn modelId="{6152E71A-B0CB-3642-8E8A-5F5EAE9454E4}" srcId="{CA9B86E8-840E-9C49-B36E-C050FA95F4DF}" destId="{70349F3A-C6CC-974C-A1FD-43698F588D8B}" srcOrd="5" destOrd="0" parTransId="{B513452B-EF22-7743-B707-0DDE0B4074D0}" sibTransId="{E37C6F6F-B4C3-7B40-AA59-A30AC5C8A973}"/>
    <dgm:cxn modelId="{D956C5AD-69BA-1B46-97BD-9D614C7206C0}" srcId="{CA9B86E8-840E-9C49-B36E-C050FA95F4DF}" destId="{B136D073-6E64-F648-8A69-E330833115E0}" srcOrd="0" destOrd="0" parTransId="{06D0230F-BE41-DD4C-B5ED-DBA106B86BB1}" sibTransId="{8C5D2DAC-2E83-9C4D-A13A-E67BCC367AAF}"/>
    <dgm:cxn modelId="{273AF8FF-666A-D246-9A86-FE649AB086F9}" srcId="{775CEEEC-9B3B-1E44-B1ED-7EFBFAC60BFE}" destId="{01B40448-852E-674D-997E-C612527C6F02}" srcOrd="3" destOrd="0" parTransId="{27A3237C-8585-AF43-A169-C77E4DF0E182}" sibTransId="{554DD915-D4B0-EC49-AC42-37A9FDE16E00}"/>
    <dgm:cxn modelId="{4892C8F6-063F-F441-A506-C315460F992A}" type="presOf" srcId="{70349F3A-C6CC-974C-A1FD-43698F588D8B}" destId="{720C921A-37AC-AE45-9928-81A329C91C43}" srcOrd="0" destOrd="6" presId="urn:microsoft.com/office/officeart/2005/8/layout/hProcess9"/>
    <dgm:cxn modelId="{4206265B-0575-5E46-9BC4-05B80C35D1D2}" type="presOf" srcId="{868F198B-573A-8649-A2EC-F47C01337526}" destId="{720C921A-37AC-AE45-9928-81A329C91C43}" srcOrd="0" destOrd="5" presId="urn:microsoft.com/office/officeart/2005/8/layout/hProcess9"/>
    <dgm:cxn modelId="{EBAA6204-5694-A44C-BFAC-F659E930C926}" srcId="{CA9B86E8-840E-9C49-B36E-C050FA95F4DF}" destId="{48271DAD-717F-894C-ABF4-5D777DC7A323}" srcOrd="2" destOrd="0" parTransId="{D1203F49-E04C-3842-B353-A1B61F5F7F5E}" sibTransId="{271A63B4-0862-7940-A80A-6D647C70388F}"/>
    <dgm:cxn modelId="{F27FEB22-1E6F-8545-8DE9-10B6AB8B46EF}" type="presOf" srcId="{383A022D-2876-F840-AAFB-B0F01A54DF20}" destId="{4D735482-003D-2048-809A-91608CD7DC09}" srcOrd="0" destOrd="0" presId="urn:microsoft.com/office/officeart/2005/8/layout/hProcess9"/>
    <dgm:cxn modelId="{107C12D6-71EB-7F45-8DE0-07A38C75EAFB}" type="presOf" srcId="{E7DF4760-2552-7D44-B037-79C6C385B530}" destId="{8B039B14-99D3-9148-9FF9-E0AA986123C1}" srcOrd="0" destOrd="0" presId="urn:microsoft.com/office/officeart/2005/8/layout/hProcess9"/>
    <dgm:cxn modelId="{C6F700C6-E214-D54A-9635-C3B8C5A9C20E}" srcId="{CA9B86E8-840E-9C49-B36E-C050FA95F4DF}" destId="{FB411502-7251-5848-A2E9-2E425690A0A1}" srcOrd="3" destOrd="0" parTransId="{74396789-9395-C94A-A715-D3997CFDCF1F}" sibTransId="{0AF3949C-B61D-0E4D-9B0D-639E765A7551}"/>
    <dgm:cxn modelId="{F5BC58D5-94E0-C24D-865B-546F4AE97858}" type="presOf" srcId="{7FB79EA4-59D2-7544-9BA2-06996ACAC9AA}" destId="{720C921A-37AC-AE45-9928-81A329C91C43}" srcOrd="0" destOrd="2" presId="urn:microsoft.com/office/officeart/2005/8/layout/hProcess9"/>
    <dgm:cxn modelId="{B06972AE-7269-0240-B46F-4296A9BC98A7}" srcId="{775CEEEC-9B3B-1E44-B1ED-7EFBFAC60BFE}" destId="{E7DF4760-2552-7D44-B037-79C6C385B530}" srcOrd="1" destOrd="0" parTransId="{2D8F355E-3D1F-4348-A4E2-65D3CFB43500}" sibTransId="{F043E7FC-9FB1-D341-A13D-150B8D09AA8D}"/>
    <dgm:cxn modelId="{9818017C-E70B-3C46-8B8B-43893028A1DC}" srcId="{CA9B86E8-840E-9C49-B36E-C050FA95F4DF}" destId="{833DDF2E-7AE8-834C-9AAA-8EEA0B3FAC0A}" srcOrd="6" destOrd="0" parTransId="{5FC0B117-1806-1741-899F-BBFD230D26C3}" sibTransId="{A1F5A643-85BA-744B-8ED5-56ED7612671B}"/>
    <dgm:cxn modelId="{7D3361FB-4C26-6947-9A9C-DDE04E006772}" type="presOf" srcId="{775CEEEC-9B3B-1E44-B1ED-7EFBFAC60BFE}" destId="{EF84AA7F-183A-A043-B5E8-9245E043EFFB}" srcOrd="0" destOrd="0" presId="urn:microsoft.com/office/officeart/2005/8/layout/hProcess9"/>
    <dgm:cxn modelId="{A90C5F1D-C6B7-6D4F-A8F4-A270A63E9F96}" srcId="{CA9B86E8-840E-9C49-B36E-C050FA95F4DF}" destId="{7FB79EA4-59D2-7544-9BA2-06996ACAC9AA}" srcOrd="1" destOrd="0" parTransId="{3F6B6D23-99CE-364E-BB2F-A2A418A8F876}" sibTransId="{DC4EAF7E-F39D-2447-98E3-60AC1CD66ED5}"/>
    <dgm:cxn modelId="{31696A36-4D21-D642-B3B5-99FC7B082BE0}" srcId="{CA9B86E8-840E-9C49-B36E-C050FA95F4DF}" destId="{22BAAEFB-F655-DF47-A6EF-98ADB0A63020}" srcOrd="7" destOrd="0" parTransId="{9A0A9CCB-E647-A34E-997E-78419CEA646D}" sibTransId="{D61639CB-2594-8140-8A17-51733F19B0D0}"/>
    <dgm:cxn modelId="{F042C5E9-984D-B84B-96E1-64EE45BDE663}" type="presParOf" srcId="{EF84AA7F-183A-A043-B5E8-9245E043EFFB}" destId="{A2577665-57E8-024E-A180-F71B99166A11}" srcOrd="0" destOrd="0" presId="urn:microsoft.com/office/officeart/2005/8/layout/hProcess9"/>
    <dgm:cxn modelId="{925D2D89-5784-5344-A62A-9BB1E8F1AADF}" type="presParOf" srcId="{EF84AA7F-183A-A043-B5E8-9245E043EFFB}" destId="{C48E2418-38A9-974B-8185-9B1D4566EF66}" srcOrd="1" destOrd="0" presId="urn:microsoft.com/office/officeart/2005/8/layout/hProcess9"/>
    <dgm:cxn modelId="{C331ACE2-52A8-B44E-84C8-1097C49DF071}" type="presParOf" srcId="{C48E2418-38A9-974B-8185-9B1D4566EF66}" destId="{4D735482-003D-2048-809A-91608CD7DC09}" srcOrd="0" destOrd="0" presId="urn:microsoft.com/office/officeart/2005/8/layout/hProcess9"/>
    <dgm:cxn modelId="{3D7E151C-1F79-BC43-9CBA-CA9BADA51C6D}" type="presParOf" srcId="{C48E2418-38A9-974B-8185-9B1D4566EF66}" destId="{03406DC6-3E28-5446-B8CF-C5159ECEA936}" srcOrd="1" destOrd="0" presId="urn:microsoft.com/office/officeart/2005/8/layout/hProcess9"/>
    <dgm:cxn modelId="{7FC186AB-9B93-AD4E-8BD3-6E603FEC1A97}" type="presParOf" srcId="{C48E2418-38A9-974B-8185-9B1D4566EF66}" destId="{8B039B14-99D3-9148-9FF9-E0AA986123C1}" srcOrd="2" destOrd="0" presId="urn:microsoft.com/office/officeart/2005/8/layout/hProcess9"/>
    <dgm:cxn modelId="{4FE48B94-190E-CF49-92E6-DD2956BA7D08}" type="presParOf" srcId="{C48E2418-38A9-974B-8185-9B1D4566EF66}" destId="{FAD4095A-6244-9544-ADB9-6AB2AB2FF7F6}" srcOrd="3" destOrd="0" presId="urn:microsoft.com/office/officeart/2005/8/layout/hProcess9"/>
    <dgm:cxn modelId="{34BF2386-196D-0E46-A446-9413AD948D1C}" type="presParOf" srcId="{C48E2418-38A9-974B-8185-9B1D4566EF66}" destId="{720C921A-37AC-AE45-9928-81A329C91C43}" srcOrd="4" destOrd="0" presId="urn:microsoft.com/office/officeart/2005/8/layout/hProcess9"/>
    <dgm:cxn modelId="{023B168B-35B6-0D48-B3BB-C14738361396}" type="presParOf" srcId="{C48E2418-38A9-974B-8185-9B1D4566EF66}" destId="{38061112-8D22-B147-876E-4C9CDB0EBFB3}" srcOrd="5" destOrd="0" presId="urn:microsoft.com/office/officeart/2005/8/layout/hProcess9"/>
    <dgm:cxn modelId="{3E141C26-AC58-6548-84C7-2DFE5FEA3257}" type="presParOf" srcId="{C48E2418-38A9-974B-8185-9B1D4566EF66}" destId="{AA71BFFE-762A-4543-8168-060A69B0C8FD}" srcOrd="6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2577665-57E8-024E-A180-F71B99166A11}">
      <dsp:nvSpPr>
        <dsp:cNvPr id="0" name=""/>
        <dsp:cNvSpPr/>
      </dsp:nvSpPr>
      <dsp:spPr>
        <a:xfrm>
          <a:off x="617219" y="0"/>
          <a:ext cx="6995160" cy="4480891"/>
        </a:xfrm>
        <a:prstGeom prst="rightArrow">
          <a:avLst/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D735482-003D-2048-809A-91608CD7DC09}">
      <dsp:nvSpPr>
        <dsp:cNvPr id="0" name=""/>
        <dsp:cNvSpPr/>
      </dsp:nvSpPr>
      <dsp:spPr>
        <a:xfrm>
          <a:off x="270196" y="1192696"/>
          <a:ext cx="1615677" cy="2095497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err="1" smtClean="0">
              <a:latin typeface="Arial Narrow"/>
              <a:cs typeface="Arial Narrow"/>
            </a:rPr>
            <a:t>Responsif</a:t>
          </a:r>
          <a:r>
            <a:rPr lang="en-US" sz="2000" b="1" kern="1200" dirty="0" smtClean="0">
              <a:latin typeface="Arial Narrow"/>
              <a:cs typeface="Arial Narrow"/>
            </a:rPr>
            <a:t> Covid-19 (3/20)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latin typeface="Arial Narrow"/>
              <a:cs typeface="Arial Narrow"/>
            </a:rPr>
            <a:t>- SE 8/2020: </a:t>
          </a:r>
          <a:r>
            <a:rPr lang="en-US" sz="1200" kern="1200" dirty="0" err="1" smtClean="0">
              <a:latin typeface="Arial Narrow"/>
              <a:cs typeface="Arial Narrow"/>
            </a:rPr>
            <a:t>Desa</a:t>
          </a:r>
          <a:r>
            <a:rPr lang="en-US" sz="1200" kern="1200" dirty="0" smtClean="0">
              <a:latin typeface="Arial Narrow"/>
              <a:cs typeface="Arial Narrow"/>
            </a:rPr>
            <a:t> </a:t>
          </a:r>
          <a:r>
            <a:rPr lang="en-US" sz="1200" kern="1200" dirty="0" err="1" smtClean="0">
              <a:latin typeface="Arial Narrow"/>
              <a:cs typeface="Arial Narrow"/>
            </a:rPr>
            <a:t>Tanggap</a:t>
          </a:r>
          <a:r>
            <a:rPr lang="en-US" sz="1200" kern="1200" dirty="0" smtClean="0">
              <a:latin typeface="Arial Narrow"/>
              <a:cs typeface="Arial Narrow"/>
            </a:rPr>
            <a:t> Covid-19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latin typeface="Arial Narrow"/>
              <a:cs typeface="Arial Narrow"/>
            </a:rPr>
            <a:t>- </a:t>
          </a:r>
          <a:r>
            <a:rPr lang="en-US" sz="1200" kern="1200" dirty="0" err="1" smtClean="0">
              <a:latin typeface="Arial Narrow"/>
              <a:cs typeface="Arial Narrow"/>
            </a:rPr>
            <a:t>Vicon</a:t>
          </a:r>
          <a:r>
            <a:rPr lang="en-US" sz="1200" kern="1200" dirty="0" smtClean="0">
              <a:latin typeface="Arial Narrow"/>
              <a:cs typeface="Arial Narrow"/>
            </a:rPr>
            <a:t> Mendes-</a:t>
          </a:r>
          <a:r>
            <a:rPr lang="en-US" sz="1200" kern="1200" dirty="0" err="1" smtClean="0">
              <a:latin typeface="Arial Narrow"/>
              <a:cs typeface="Arial Narrow"/>
            </a:rPr>
            <a:t>Kades</a:t>
          </a:r>
          <a:endParaRPr lang="en-US" sz="1200" kern="1200" dirty="0" smtClean="0">
            <a:latin typeface="Arial Narrow"/>
            <a:cs typeface="Arial Narrow"/>
          </a:endParaRP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latin typeface="Arial Narrow"/>
              <a:cs typeface="Arial Narrow"/>
            </a:rPr>
            <a:t>- </a:t>
          </a:r>
          <a:r>
            <a:rPr lang="en-US" sz="1200" kern="1200" dirty="0" err="1" smtClean="0">
              <a:latin typeface="Arial Narrow"/>
              <a:cs typeface="Arial Narrow"/>
            </a:rPr>
            <a:t>Penanganan</a:t>
          </a:r>
          <a:r>
            <a:rPr lang="en-US" sz="1200" kern="1200" dirty="0" smtClean="0">
              <a:latin typeface="Arial Narrow"/>
              <a:cs typeface="Arial Narrow"/>
            </a:rPr>
            <a:t> </a:t>
          </a:r>
          <a:r>
            <a:rPr lang="en-US" sz="1200" kern="1200" dirty="0" err="1" smtClean="0">
              <a:latin typeface="Arial Narrow"/>
              <a:cs typeface="Arial Narrow"/>
            </a:rPr>
            <a:t>aduan</a:t>
          </a:r>
          <a:endParaRPr lang="en-US" sz="1200" kern="1200" dirty="0" smtClean="0">
            <a:latin typeface="Arial Narrow"/>
            <a:cs typeface="Arial Narrow"/>
          </a:endParaRPr>
        </a:p>
      </dsp:txBody>
      <dsp:txXfrm>
        <a:off x="349067" y="1271567"/>
        <a:ext cx="1457935" cy="1937755"/>
      </dsp:txXfrm>
    </dsp:sp>
    <dsp:sp modelId="{8B039B14-99D3-9148-9FF9-E0AA986123C1}">
      <dsp:nvSpPr>
        <dsp:cNvPr id="0" name=""/>
        <dsp:cNvSpPr/>
      </dsp:nvSpPr>
      <dsp:spPr>
        <a:xfrm>
          <a:off x="2121349" y="883479"/>
          <a:ext cx="1615677" cy="2713932"/>
        </a:xfrm>
        <a:prstGeom prst="roundRect">
          <a:avLst/>
        </a:prstGeom>
        <a:solidFill>
          <a:schemeClr val="accent4">
            <a:hueOff val="-1488257"/>
            <a:satOff val="8966"/>
            <a:lumOff val="71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err="1" smtClean="0">
              <a:latin typeface="Arial Narrow"/>
              <a:cs typeface="Arial Narrow"/>
            </a:rPr>
            <a:t>Adaptasi</a:t>
          </a:r>
          <a:r>
            <a:rPr lang="en-US" sz="1800" b="1" kern="1200" dirty="0" smtClean="0">
              <a:latin typeface="Arial Narrow"/>
              <a:cs typeface="Arial Narrow"/>
            </a:rPr>
            <a:t> BLT Dana </a:t>
          </a:r>
          <a:r>
            <a:rPr lang="en-US" sz="1800" b="1" kern="1200" dirty="0" err="1" smtClean="0">
              <a:latin typeface="Arial Narrow"/>
              <a:cs typeface="Arial Narrow"/>
            </a:rPr>
            <a:t>Desa</a:t>
          </a:r>
          <a:r>
            <a:rPr lang="en-US" sz="1800" b="1" kern="1200" dirty="0" smtClean="0">
              <a:latin typeface="Arial Narrow"/>
              <a:cs typeface="Arial Narrow"/>
            </a:rPr>
            <a:t> (4/20)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latin typeface="Arial Narrow"/>
              <a:cs typeface="Arial Narrow"/>
            </a:rPr>
            <a:t>- </a:t>
          </a:r>
          <a:r>
            <a:rPr lang="en-US" sz="1200" kern="1200" dirty="0" err="1" smtClean="0">
              <a:latin typeface="Arial Narrow"/>
              <a:cs typeface="Arial Narrow"/>
            </a:rPr>
            <a:t>Permendesa</a:t>
          </a:r>
          <a:r>
            <a:rPr lang="en-US" sz="1200" kern="1200" dirty="0" smtClean="0">
              <a:latin typeface="Arial Narrow"/>
              <a:cs typeface="Arial Narrow"/>
            </a:rPr>
            <a:t> PDTT 6/2020: BLT DD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latin typeface="Arial Narrow"/>
              <a:cs typeface="Arial Narrow"/>
            </a:rPr>
            <a:t>- </a:t>
          </a:r>
          <a:r>
            <a:rPr lang="en-US" sz="1200" kern="1200" dirty="0" err="1" smtClean="0">
              <a:latin typeface="Arial Narrow"/>
              <a:cs typeface="Arial Narrow"/>
            </a:rPr>
            <a:t>Surat</a:t>
          </a:r>
          <a:r>
            <a:rPr lang="en-US" sz="1200" kern="1200" dirty="0" smtClean="0">
              <a:latin typeface="Arial Narrow"/>
              <a:cs typeface="Arial Narrow"/>
            </a:rPr>
            <a:t> Mendes 14/4: village summary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latin typeface="Arial Narrow"/>
              <a:cs typeface="Arial Narrow"/>
            </a:rPr>
            <a:t>- </a:t>
          </a:r>
          <a:r>
            <a:rPr lang="en-US" sz="1200" kern="1200" dirty="0" err="1" smtClean="0">
              <a:latin typeface="Arial Narrow"/>
              <a:cs typeface="Arial Narrow"/>
            </a:rPr>
            <a:t>Surat</a:t>
          </a:r>
          <a:r>
            <a:rPr lang="en-US" sz="1200" kern="1200" dirty="0" smtClean="0">
              <a:latin typeface="Arial Narrow"/>
              <a:cs typeface="Arial Narrow"/>
            </a:rPr>
            <a:t> </a:t>
          </a:r>
          <a:r>
            <a:rPr lang="en-US" sz="1200" kern="1200" dirty="0" err="1" smtClean="0">
              <a:latin typeface="Arial Narrow"/>
              <a:cs typeface="Arial Narrow"/>
            </a:rPr>
            <a:t>Dirjen</a:t>
          </a:r>
          <a:r>
            <a:rPr lang="en-US" sz="1200" kern="1200" dirty="0" smtClean="0">
              <a:latin typeface="Arial Narrow"/>
              <a:cs typeface="Arial Narrow"/>
            </a:rPr>
            <a:t> PPMD 21/4: </a:t>
          </a:r>
          <a:r>
            <a:rPr lang="en-US" sz="1200" kern="1200" dirty="0" err="1" smtClean="0">
              <a:latin typeface="Arial Narrow"/>
              <a:cs typeface="Arial Narrow"/>
            </a:rPr>
            <a:t>Juknis</a:t>
          </a:r>
          <a:r>
            <a:rPr lang="en-US" sz="1200" kern="1200" dirty="0" smtClean="0">
              <a:latin typeface="Arial Narrow"/>
              <a:cs typeface="Arial Narrow"/>
            </a:rPr>
            <a:t> </a:t>
          </a:r>
          <a:r>
            <a:rPr lang="en-US" sz="1200" kern="1200" dirty="0" err="1" smtClean="0">
              <a:latin typeface="Arial Narrow"/>
              <a:cs typeface="Arial Narrow"/>
            </a:rPr>
            <a:t>pendataan</a:t>
          </a:r>
          <a:endParaRPr lang="en-US" sz="1200" kern="1200" dirty="0" smtClean="0">
            <a:latin typeface="Arial Narrow"/>
            <a:cs typeface="Arial Narrow"/>
          </a:endParaRP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latin typeface="Arial Narrow"/>
              <a:cs typeface="Arial Narrow"/>
            </a:rPr>
            <a:t>- </a:t>
          </a:r>
          <a:r>
            <a:rPr lang="en-US" sz="1200" kern="1200" dirty="0" err="1" smtClean="0">
              <a:latin typeface="Arial Narrow"/>
              <a:cs typeface="Arial Narrow"/>
            </a:rPr>
            <a:t>Surat</a:t>
          </a:r>
          <a:r>
            <a:rPr lang="en-US" sz="1200" kern="1200" dirty="0" smtClean="0">
              <a:latin typeface="Arial Narrow"/>
              <a:cs typeface="Arial Narrow"/>
            </a:rPr>
            <a:t> </a:t>
          </a:r>
          <a:r>
            <a:rPr lang="en-US" sz="1200" kern="1200" dirty="0" err="1" smtClean="0">
              <a:latin typeface="Arial Narrow"/>
              <a:cs typeface="Arial Narrow"/>
            </a:rPr>
            <a:t>Dirjen</a:t>
          </a:r>
          <a:r>
            <a:rPr lang="en-US" sz="1200" kern="1200" dirty="0" smtClean="0">
              <a:latin typeface="Arial Narrow"/>
              <a:cs typeface="Arial Narrow"/>
            </a:rPr>
            <a:t> PPMD 27/4: </a:t>
          </a:r>
          <a:r>
            <a:rPr lang="en-US" sz="1200" kern="1200" dirty="0" err="1" smtClean="0">
              <a:latin typeface="Arial Narrow"/>
              <a:cs typeface="Arial Narrow"/>
            </a:rPr>
            <a:t>Penegasan</a:t>
          </a:r>
          <a:r>
            <a:rPr lang="en-US" sz="1200" kern="1200" dirty="0" smtClean="0">
              <a:latin typeface="Arial Narrow"/>
              <a:cs typeface="Arial Narrow"/>
            </a:rPr>
            <a:t> Target BLT DD</a:t>
          </a:r>
          <a:endParaRPr lang="en-US" sz="1200" kern="1200" dirty="0">
            <a:latin typeface="Arial Narrow"/>
            <a:cs typeface="Arial Narrow"/>
          </a:endParaRPr>
        </a:p>
      </dsp:txBody>
      <dsp:txXfrm>
        <a:off x="2200220" y="962350"/>
        <a:ext cx="1457935" cy="2556190"/>
      </dsp:txXfrm>
    </dsp:sp>
    <dsp:sp modelId="{720C921A-37AC-AE45-9928-81A329C91C43}">
      <dsp:nvSpPr>
        <dsp:cNvPr id="0" name=""/>
        <dsp:cNvSpPr/>
      </dsp:nvSpPr>
      <dsp:spPr>
        <a:xfrm>
          <a:off x="3972502" y="165649"/>
          <a:ext cx="2135747" cy="4149591"/>
        </a:xfrm>
        <a:prstGeom prst="roundRect">
          <a:avLst/>
        </a:prstGeom>
        <a:solidFill>
          <a:schemeClr val="accent4">
            <a:hueOff val="-2976514"/>
            <a:satOff val="17933"/>
            <a:lumOff val="143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err="1" smtClean="0">
              <a:latin typeface="Arial Narrow"/>
              <a:cs typeface="Arial Narrow"/>
            </a:rPr>
            <a:t>Percepatan</a:t>
          </a:r>
          <a:r>
            <a:rPr lang="en-US" sz="1800" b="1" kern="1200" dirty="0" smtClean="0">
              <a:latin typeface="Arial Narrow"/>
              <a:cs typeface="Arial Narrow"/>
            </a:rPr>
            <a:t> BLT Dana </a:t>
          </a:r>
          <a:r>
            <a:rPr lang="en-US" sz="1800" b="1" kern="1200" dirty="0" err="1" smtClean="0">
              <a:latin typeface="Arial Narrow"/>
              <a:cs typeface="Arial Narrow"/>
            </a:rPr>
            <a:t>Desa</a:t>
          </a:r>
          <a:r>
            <a:rPr lang="en-US" sz="1800" b="1" kern="1200" dirty="0" smtClean="0">
              <a:latin typeface="Arial Narrow"/>
              <a:cs typeface="Arial Narrow"/>
            </a:rPr>
            <a:t> (5-6/20)</a:t>
          </a:r>
          <a:endParaRPr lang="en-US" sz="1800" b="1" kern="1200" dirty="0">
            <a:latin typeface="Arial Narrow"/>
            <a:cs typeface="Arial Narrow"/>
          </a:endParaRP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100" b="0" kern="1200" dirty="0" err="1" smtClean="0">
              <a:latin typeface="Arial Narrow"/>
              <a:cs typeface="Arial Narrow"/>
            </a:rPr>
            <a:t>Mulai</a:t>
          </a:r>
          <a:r>
            <a:rPr lang="en-US" sz="1100" b="0" kern="1200" dirty="0" smtClean="0">
              <a:latin typeface="Arial Narrow"/>
              <a:cs typeface="Arial Narrow"/>
            </a:rPr>
            <a:t> </a:t>
          </a:r>
          <a:r>
            <a:rPr lang="en-US" sz="1100" b="0" kern="1200" dirty="0" err="1" smtClean="0">
              <a:latin typeface="Arial Narrow"/>
              <a:cs typeface="Arial Narrow"/>
            </a:rPr>
            <a:t>komunikasi</a:t>
          </a:r>
          <a:r>
            <a:rPr lang="en-US" sz="1100" b="0" kern="1200" dirty="0" smtClean="0">
              <a:latin typeface="Arial Narrow"/>
              <a:cs typeface="Arial Narrow"/>
            </a:rPr>
            <a:t> </a:t>
          </a:r>
          <a:r>
            <a:rPr lang="en-US" sz="1100" b="0" kern="1200" dirty="0" err="1" smtClean="0">
              <a:latin typeface="Arial Narrow"/>
              <a:cs typeface="Arial Narrow"/>
            </a:rPr>
            <a:t>harian</a:t>
          </a:r>
          <a:r>
            <a:rPr lang="en-US" sz="1100" b="0" kern="1200" dirty="0" smtClean="0">
              <a:latin typeface="Arial Narrow"/>
              <a:cs typeface="Arial Narrow"/>
            </a:rPr>
            <a:t> </a:t>
          </a:r>
          <a:r>
            <a:rPr lang="en-US" sz="1100" b="0" kern="1200" dirty="0" err="1" smtClean="0">
              <a:latin typeface="Arial Narrow"/>
              <a:cs typeface="Arial Narrow"/>
            </a:rPr>
            <a:t>eselon</a:t>
          </a:r>
          <a:r>
            <a:rPr lang="en-US" sz="1100" b="0" kern="1200" dirty="0" smtClean="0">
              <a:latin typeface="Arial Narrow"/>
              <a:cs typeface="Arial Narrow"/>
            </a:rPr>
            <a:t> 2 </a:t>
          </a:r>
          <a:r>
            <a:rPr lang="en-US" sz="1100" b="0" kern="1200" dirty="0" err="1" smtClean="0">
              <a:latin typeface="Arial Narrow"/>
              <a:cs typeface="Arial Narrow"/>
            </a:rPr>
            <a:t>dengan</a:t>
          </a:r>
          <a:r>
            <a:rPr lang="en-US" sz="1100" b="0" kern="1200" dirty="0" smtClean="0">
              <a:latin typeface="Arial Narrow"/>
              <a:cs typeface="Arial Narrow"/>
            </a:rPr>
            <a:t> DPMD </a:t>
          </a:r>
          <a:r>
            <a:rPr lang="en-US" sz="1100" b="0" kern="1200" dirty="0" err="1" smtClean="0">
              <a:latin typeface="Arial Narrow"/>
              <a:cs typeface="Arial Narrow"/>
            </a:rPr>
            <a:t>kab</a:t>
          </a:r>
          <a:r>
            <a:rPr lang="en-US" sz="1100" b="0" kern="1200" dirty="0" smtClean="0">
              <a:latin typeface="Arial Narrow"/>
              <a:cs typeface="Arial Narrow"/>
            </a:rPr>
            <a:t> </a:t>
          </a:r>
          <a:r>
            <a:rPr lang="en-US" sz="1100" b="0" kern="1200" dirty="0" err="1" smtClean="0">
              <a:latin typeface="Arial Narrow"/>
              <a:cs typeface="Arial Narrow"/>
            </a:rPr>
            <a:t>seindonesia</a:t>
          </a:r>
          <a:endParaRPr lang="en-US" sz="1100" b="0" kern="1200" dirty="0">
            <a:latin typeface="Arial Narrow"/>
            <a:cs typeface="Arial Narrow"/>
          </a:endParaRP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100" b="0" kern="1200" dirty="0" err="1" smtClean="0">
              <a:latin typeface="Arial Narrow"/>
              <a:cs typeface="Arial Narrow"/>
            </a:rPr>
            <a:t>Surat</a:t>
          </a:r>
          <a:r>
            <a:rPr lang="en-US" sz="1100" b="0" kern="1200" dirty="0" smtClean="0">
              <a:latin typeface="Arial Narrow"/>
              <a:cs typeface="Arial Narrow"/>
            </a:rPr>
            <a:t> Mendes </a:t>
          </a:r>
          <a:r>
            <a:rPr lang="en-US" sz="1100" b="0" kern="1200" dirty="0" err="1" smtClean="0">
              <a:latin typeface="Arial Narrow"/>
              <a:cs typeface="Arial Narrow"/>
            </a:rPr>
            <a:t>kepada</a:t>
          </a:r>
          <a:r>
            <a:rPr lang="en-US" sz="1100" b="0" kern="1200" dirty="0" smtClean="0">
              <a:latin typeface="Arial Narrow"/>
              <a:cs typeface="Arial Narrow"/>
            </a:rPr>
            <a:t> </a:t>
          </a:r>
          <a:r>
            <a:rPr lang="en-US" sz="1100" b="0" kern="1200" dirty="0" err="1" smtClean="0">
              <a:latin typeface="Arial Narrow"/>
              <a:cs typeface="Arial Narrow"/>
            </a:rPr>
            <a:t>Bupati</a:t>
          </a:r>
          <a:r>
            <a:rPr lang="en-US" sz="1100" b="0" kern="1200" dirty="0" smtClean="0">
              <a:latin typeface="Arial Narrow"/>
              <a:cs typeface="Arial Narrow"/>
            </a:rPr>
            <a:t> 3/5: </a:t>
          </a:r>
          <a:r>
            <a:rPr lang="en-US" sz="1100" b="0" kern="1200" dirty="0" err="1" smtClean="0">
              <a:latin typeface="Arial Narrow"/>
              <a:cs typeface="Arial Narrow"/>
            </a:rPr>
            <a:t>percepatan</a:t>
          </a:r>
          <a:endParaRPr lang="en-US" sz="1100" b="0" kern="1200" dirty="0">
            <a:latin typeface="Arial Narrow"/>
            <a:cs typeface="Arial Narrow"/>
          </a:endParaRP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100" b="0" kern="1200" dirty="0" err="1" smtClean="0">
              <a:latin typeface="Arial Narrow"/>
              <a:cs typeface="Arial Narrow"/>
            </a:rPr>
            <a:t>Inmendes</a:t>
          </a:r>
          <a:r>
            <a:rPr lang="en-US" sz="1100" b="0" kern="1200" dirty="0" smtClean="0">
              <a:latin typeface="Arial Narrow"/>
              <a:cs typeface="Arial Narrow"/>
            </a:rPr>
            <a:t> 1/2020: </a:t>
          </a:r>
          <a:r>
            <a:rPr lang="en-US" sz="1100" b="0" kern="1200" dirty="0" err="1" smtClean="0">
              <a:latin typeface="Arial Narrow"/>
              <a:cs typeface="Arial Narrow"/>
            </a:rPr>
            <a:t>Desa</a:t>
          </a:r>
          <a:r>
            <a:rPr lang="en-US" sz="1100" b="0" kern="1200" dirty="0" smtClean="0">
              <a:latin typeface="Arial Narrow"/>
              <a:cs typeface="Arial Narrow"/>
            </a:rPr>
            <a:t> </a:t>
          </a:r>
          <a:r>
            <a:rPr lang="en-US" sz="1100" b="0" kern="1200" dirty="0" err="1" smtClean="0">
              <a:latin typeface="Arial Narrow"/>
              <a:cs typeface="Arial Narrow"/>
            </a:rPr>
            <a:t>bisa</a:t>
          </a:r>
          <a:r>
            <a:rPr lang="en-US" sz="1100" b="0" kern="1200" dirty="0" smtClean="0">
              <a:latin typeface="Arial Narrow"/>
              <a:cs typeface="Arial Narrow"/>
            </a:rPr>
            <a:t> </a:t>
          </a:r>
          <a:r>
            <a:rPr lang="en-US" sz="1100" b="0" kern="1200" dirty="0" err="1" smtClean="0">
              <a:latin typeface="Arial Narrow"/>
              <a:cs typeface="Arial Narrow"/>
            </a:rPr>
            <a:t>langsung</a:t>
          </a:r>
          <a:r>
            <a:rPr lang="en-US" sz="1100" b="0" kern="1200" dirty="0" smtClean="0">
              <a:latin typeface="Arial Narrow"/>
              <a:cs typeface="Arial Narrow"/>
            </a:rPr>
            <a:t> </a:t>
          </a:r>
          <a:r>
            <a:rPr lang="en-US" sz="1100" b="0" kern="1200" dirty="0" err="1" smtClean="0">
              <a:latin typeface="Arial Narrow"/>
              <a:cs typeface="Arial Narrow"/>
            </a:rPr>
            <a:t>salurkan</a:t>
          </a:r>
          <a:r>
            <a:rPr lang="en-US" sz="1100" b="0" kern="1200" dirty="0" smtClean="0">
              <a:latin typeface="Arial Narrow"/>
              <a:cs typeface="Arial Narrow"/>
            </a:rPr>
            <a:t> </a:t>
          </a:r>
          <a:endParaRPr lang="en-US" sz="1100" b="0" kern="1200" dirty="0">
            <a:latin typeface="Arial Narrow"/>
            <a:cs typeface="Arial Narrow"/>
          </a:endParaRP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100" b="0" kern="1200" dirty="0" err="1" smtClean="0">
              <a:latin typeface="Arial Narrow"/>
              <a:cs typeface="Arial Narrow"/>
            </a:rPr>
            <a:t>Inmendes</a:t>
          </a:r>
          <a:r>
            <a:rPr lang="en-US" sz="1100" b="0" kern="1200" dirty="0" smtClean="0">
              <a:latin typeface="Arial Narrow"/>
              <a:cs typeface="Arial Narrow"/>
            </a:rPr>
            <a:t> 2/2020: </a:t>
          </a:r>
          <a:r>
            <a:rPr lang="en-US" sz="1100" b="0" kern="1200" dirty="0" err="1" smtClean="0">
              <a:latin typeface="Arial Narrow"/>
              <a:cs typeface="Arial Narrow"/>
            </a:rPr>
            <a:t>Desa</a:t>
          </a:r>
          <a:r>
            <a:rPr lang="en-US" sz="1100" b="0" kern="1200" dirty="0" smtClean="0">
              <a:latin typeface="Arial Narrow"/>
              <a:cs typeface="Arial Narrow"/>
            </a:rPr>
            <a:t> </a:t>
          </a:r>
          <a:r>
            <a:rPr lang="en-US" sz="1100" b="0" kern="1200" dirty="0" err="1" smtClean="0">
              <a:latin typeface="Arial Narrow"/>
              <a:cs typeface="Arial Narrow"/>
            </a:rPr>
            <a:t>salurkan</a:t>
          </a:r>
          <a:r>
            <a:rPr lang="en-US" sz="1100" b="0" kern="1200" dirty="0" smtClean="0">
              <a:latin typeface="Arial Narrow"/>
              <a:cs typeface="Arial Narrow"/>
            </a:rPr>
            <a:t> </a:t>
          </a:r>
          <a:r>
            <a:rPr lang="en-US" sz="1100" b="0" kern="1200" dirty="0" err="1" smtClean="0">
              <a:latin typeface="Arial Narrow"/>
              <a:cs typeface="Arial Narrow"/>
            </a:rPr>
            <a:t>baru</a:t>
          </a:r>
          <a:r>
            <a:rPr lang="en-US" sz="1100" b="0" kern="1200" dirty="0" smtClean="0">
              <a:latin typeface="Arial Narrow"/>
              <a:cs typeface="Arial Narrow"/>
            </a:rPr>
            <a:t> </a:t>
          </a:r>
          <a:r>
            <a:rPr lang="en-US" sz="1100" b="0" kern="1200" dirty="0" err="1" smtClean="0">
              <a:latin typeface="Arial Narrow"/>
              <a:cs typeface="Arial Narrow"/>
            </a:rPr>
            <a:t>lapor</a:t>
          </a:r>
          <a:r>
            <a:rPr lang="en-US" sz="1100" b="0" kern="1200" dirty="0" smtClean="0">
              <a:latin typeface="Arial Narrow"/>
              <a:cs typeface="Arial Narrow"/>
            </a:rPr>
            <a:t> </a:t>
          </a:r>
          <a:r>
            <a:rPr lang="en-US" sz="1100" b="0" kern="1200" dirty="0" err="1" smtClean="0">
              <a:latin typeface="Arial Narrow"/>
              <a:cs typeface="Arial Narrow"/>
            </a:rPr>
            <a:t>Bupati</a:t>
          </a:r>
          <a:endParaRPr lang="en-US" sz="1100" b="0" kern="1200" dirty="0">
            <a:latin typeface="Arial Narrow"/>
            <a:cs typeface="Arial Narrow"/>
          </a:endParaRP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100" b="0" kern="1200" dirty="0" err="1" smtClean="0">
              <a:latin typeface="Arial Narrow"/>
              <a:cs typeface="Arial Narrow"/>
            </a:rPr>
            <a:t>Surat</a:t>
          </a:r>
          <a:r>
            <a:rPr lang="en-US" sz="1100" b="0" kern="1200" dirty="0" smtClean="0">
              <a:latin typeface="Arial Narrow"/>
              <a:cs typeface="Arial Narrow"/>
            </a:rPr>
            <a:t> Mendes </a:t>
          </a:r>
          <a:r>
            <a:rPr lang="en-US" sz="1100" b="0" kern="1200" dirty="0" err="1" smtClean="0">
              <a:latin typeface="Arial Narrow"/>
              <a:cs typeface="Arial Narrow"/>
            </a:rPr>
            <a:t>kepada</a:t>
          </a:r>
          <a:r>
            <a:rPr lang="en-US" sz="1100" b="0" kern="1200" dirty="0" smtClean="0">
              <a:latin typeface="Arial Narrow"/>
              <a:cs typeface="Arial Narrow"/>
            </a:rPr>
            <a:t> </a:t>
          </a:r>
          <a:r>
            <a:rPr lang="en-US" sz="1100" b="0" kern="1200" dirty="0" err="1" smtClean="0">
              <a:latin typeface="Arial Narrow"/>
              <a:cs typeface="Arial Narrow"/>
            </a:rPr>
            <a:t>Mendagri</a:t>
          </a:r>
          <a:r>
            <a:rPr lang="en-US" sz="1100" b="0" kern="1200" dirty="0" smtClean="0">
              <a:latin typeface="Arial Narrow"/>
              <a:cs typeface="Arial Narrow"/>
            </a:rPr>
            <a:t> 18/5: agar </a:t>
          </a:r>
          <a:r>
            <a:rPr lang="en-US" sz="1100" b="0" kern="1200" dirty="0" err="1" smtClean="0">
              <a:latin typeface="Arial Narrow"/>
              <a:cs typeface="Arial Narrow"/>
            </a:rPr>
            <a:t>didukung</a:t>
          </a:r>
          <a:endParaRPr lang="en-US" sz="1100" b="0" kern="1200" dirty="0">
            <a:latin typeface="Arial Narrow"/>
            <a:cs typeface="Arial Narrow"/>
          </a:endParaRP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100" b="0" kern="1200" dirty="0" err="1" smtClean="0">
              <a:latin typeface="Arial Narrow"/>
              <a:cs typeface="Arial Narrow"/>
            </a:rPr>
            <a:t>Surat</a:t>
          </a:r>
          <a:r>
            <a:rPr lang="en-US" sz="1100" b="0" kern="1200" dirty="0" smtClean="0">
              <a:latin typeface="Arial Narrow"/>
              <a:cs typeface="Arial Narrow"/>
            </a:rPr>
            <a:t> Mendes </a:t>
          </a:r>
          <a:r>
            <a:rPr lang="en-US" sz="1100" b="0" kern="1200" dirty="0" err="1" smtClean="0">
              <a:latin typeface="Arial Narrow"/>
              <a:cs typeface="Arial Narrow"/>
            </a:rPr>
            <a:t>kepada</a:t>
          </a:r>
          <a:r>
            <a:rPr lang="en-US" sz="1100" b="0" kern="1200" dirty="0" smtClean="0">
              <a:latin typeface="Arial Narrow"/>
              <a:cs typeface="Arial Narrow"/>
            </a:rPr>
            <a:t> </a:t>
          </a:r>
          <a:r>
            <a:rPr lang="en-US" sz="1100" b="0" kern="1200" dirty="0" err="1" smtClean="0">
              <a:latin typeface="Arial Narrow"/>
              <a:cs typeface="Arial Narrow"/>
            </a:rPr>
            <a:t>Kapolri</a:t>
          </a:r>
          <a:r>
            <a:rPr lang="en-US" sz="1100" b="0" kern="1200" dirty="0" smtClean="0">
              <a:latin typeface="Arial Narrow"/>
              <a:cs typeface="Arial Narrow"/>
            </a:rPr>
            <a:t> 18/5: </a:t>
          </a:r>
          <a:r>
            <a:rPr lang="en-US" sz="1100" b="0" kern="1200" dirty="0" err="1" smtClean="0">
              <a:latin typeface="Arial Narrow"/>
              <a:cs typeface="Arial Narrow"/>
            </a:rPr>
            <a:t>Babinkamtibmas</a:t>
          </a:r>
          <a:r>
            <a:rPr lang="en-US" sz="1100" b="0" kern="1200" dirty="0" smtClean="0">
              <a:latin typeface="Arial Narrow"/>
              <a:cs typeface="Arial Narrow"/>
            </a:rPr>
            <a:t> </a:t>
          </a:r>
          <a:r>
            <a:rPr lang="en-US" sz="1100" b="0" kern="1200" dirty="0" err="1" smtClean="0">
              <a:latin typeface="Arial Narrow"/>
              <a:cs typeface="Arial Narrow"/>
            </a:rPr>
            <a:t>sbg</a:t>
          </a:r>
          <a:r>
            <a:rPr lang="en-US" sz="1100" b="0" kern="1200" dirty="0" smtClean="0">
              <a:latin typeface="Arial Narrow"/>
              <a:cs typeface="Arial Narrow"/>
            </a:rPr>
            <a:t> </a:t>
          </a:r>
          <a:r>
            <a:rPr lang="en-US" sz="1100" b="0" kern="1200" dirty="0" err="1" smtClean="0">
              <a:latin typeface="Arial Narrow"/>
              <a:cs typeface="Arial Narrow"/>
            </a:rPr>
            <a:t>Relawan</a:t>
          </a:r>
          <a:r>
            <a:rPr lang="en-US" sz="1100" b="0" kern="1200" dirty="0" smtClean="0">
              <a:latin typeface="Arial Narrow"/>
              <a:cs typeface="Arial Narrow"/>
            </a:rPr>
            <a:t> </a:t>
          </a:r>
          <a:r>
            <a:rPr lang="en-US" sz="1100" b="0" kern="1200" dirty="0" err="1" smtClean="0">
              <a:latin typeface="Arial Narrow"/>
              <a:cs typeface="Arial Narrow"/>
            </a:rPr>
            <a:t>Desa</a:t>
          </a:r>
          <a:r>
            <a:rPr lang="en-US" sz="1100" b="0" kern="1200" dirty="0" smtClean="0">
              <a:latin typeface="Arial Narrow"/>
              <a:cs typeface="Arial Narrow"/>
            </a:rPr>
            <a:t> agar </a:t>
          </a:r>
          <a:r>
            <a:rPr lang="en-US" sz="1100" b="0" kern="1200" dirty="0" err="1" smtClean="0">
              <a:latin typeface="Arial Narrow"/>
              <a:cs typeface="Arial Narrow"/>
            </a:rPr>
            <a:t>mendukung</a:t>
          </a:r>
          <a:endParaRPr lang="en-US" sz="1100" b="0" kern="1200" dirty="0">
            <a:latin typeface="Arial Narrow"/>
            <a:cs typeface="Arial Narrow"/>
          </a:endParaRP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100" b="0" kern="1200" dirty="0" err="1" smtClean="0">
              <a:latin typeface="Arial Narrow"/>
              <a:cs typeface="Arial Narrow"/>
            </a:rPr>
            <a:t>Surat</a:t>
          </a:r>
          <a:r>
            <a:rPr lang="en-US" sz="1100" b="0" kern="1200" dirty="0" smtClean="0">
              <a:latin typeface="Arial Narrow"/>
              <a:cs typeface="Arial Narrow"/>
            </a:rPr>
            <a:t> Mendes </a:t>
          </a:r>
          <a:r>
            <a:rPr lang="en-US" sz="1100" b="0" kern="1200" dirty="0" err="1" smtClean="0">
              <a:latin typeface="Arial Narrow"/>
              <a:cs typeface="Arial Narrow"/>
            </a:rPr>
            <a:t>kepada</a:t>
          </a:r>
          <a:r>
            <a:rPr lang="en-US" sz="1100" b="0" kern="1200" dirty="0" smtClean="0">
              <a:latin typeface="Arial Narrow"/>
              <a:cs typeface="Arial Narrow"/>
            </a:rPr>
            <a:t> </a:t>
          </a:r>
          <a:r>
            <a:rPr lang="en-US" sz="1100" b="0" kern="1200" dirty="0" err="1" smtClean="0">
              <a:latin typeface="Arial Narrow"/>
              <a:cs typeface="Arial Narrow"/>
            </a:rPr>
            <a:t>Panglima</a:t>
          </a:r>
          <a:r>
            <a:rPr lang="en-US" sz="1100" b="0" kern="1200" dirty="0" smtClean="0">
              <a:latin typeface="Arial Narrow"/>
              <a:cs typeface="Arial Narrow"/>
            </a:rPr>
            <a:t> TNI 18/5: </a:t>
          </a:r>
          <a:r>
            <a:rPr lang="en-US" sz="1100" b="0" kern="1200" dirty="0" err="1" smtClean="0">
              <a:latin typeface="Arial Narrow"/>
              <a:cs typeface="Arial Narrow"/>
            </a:rPr>
            <a:t>Babinsa</a:t>
          </a:r>
          <a:r>
            <a:rPr lang="en-US" sz="1100" b="0" kern="1200" dirty="0" smtClean="0">
              <a:latin typeface="Arial Narrow"/>
              <a:cs typeface="Arial Narrow"/>
            </a:rPr>
            <a:t> </a:t>
          </a:r>
          <a:r>
            <a:rPr lang="en-US" sz="1100" b="0" kern="1200" dirty="0" err="1" smtClean="0">
              <a:latin typeface="Arial Narrow"/>
              <a:cs typeface="Arial Narrow"/>
            </a:rPr>
            <a:t>sbg</a:t>
          </a:r>
          <a:r>
            <a:rPr lang="en-US" sz="1100" b="0" kern="1200" dirty="0" smtClean="0">
              <a:latin typeface="Arial Narrow"/>
              <a:cs typeface="Arial Narrow"/>
            </a:rPr>
            <a:t> </a:t>
          </a:r>
          <a:r>
            <a:rPr lang="en-US" sz="1100" b="0" kern="1200" dirty="0" err="1" smtClean="0">
              <a:latin typeface="Arial Narrow"/>
              <a:cs typeface="Arial Narrow"/>
            </a:rPr>
            <a:t>Relawan</a:t>
          </a:r>
          <a:r>
            <a:rPr lang="en-US" sz="1100" b="0" kern="1200" dirty="0" smtClean="0">
              <a:latin typeface="Arial Narrow"/>
              <a:cs typeface="Arial Narrow"/>
            </a:rPr>
            <a:t> </a:t>
          </a:r>
          <a:r>
            <a:rPr lang="en-US" sz="1100" b="0" kern="1200" dirty="0" err="1" smtClean="0">
              <a:latin typeface="Arial Narrow"/>
              <a:cs typeface="Arial Narrow"/>
            </a:rPr>
            <a:t>Desa</a:t>
          </a:r>
          <a:r>
            <a:rPr lang="en-US" sz="1100" b="0" kern="1200" dirty="0" smtClean="0">
              <a:latin typeface="Arial Narrow"/>
              <a:cs typeface="Arial Narrow"/>
            </a:rPr>
            <a:t> agar </a:t>
          </a:r>
          <a:r>
            <a:rPr lang="en-US" sz="1100" b="0" kern="1200" dirty="0" err="1" smtClean="0">
              <a:latin typeface="Arial Narrow"/>
              <a:cs typeface="Arial Narrow"/>
            </a:rPr>
            <a:t>mendukung</a:t>
          </a:r>
          <a:endParaRPr lang="en-US" sz="1100" b="0" kern="1200" dirty="0">
            <a:latin typeface="Arial Narrow"/>
            <a:cs typeface="Arial Narrow"/>
          </a:endParaRP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100" b="0" kern="1200" dirty="0" err="1" smtClean="0">
              <a:latin typeface="Arial Narrow"/>
              <a:cs typeface="Arial Narrow"/>
            </a:rPr>
            <a:t>Surat</a:t>
          </a:r>
          <a:r>
            <a:rPr lang="en-US" sz="1100" b="0" kern="1200" dirty="0" smtClean="0">
              <a:latin typeface="Arial Narrow"/>
              <a:cs typeface="Arial Narrow"/>
            </a:rPr>
            <a:t> Mendes </a:t>
          </a:r>
          <a:r>
            <a:rPr lang="en-US" sz="1100" b="0" kern="1200" dirty="0" err="1" smtClean="0">
              <a:latin typeface="Arial Narrow"/>
              <a:cs typeface="Arial Narrow"/>
            </a:rPr>
            <a:t>kepada</a:t>
          </a:r>
          <a:r>
            <a:rPr lang="en-US" sz="1100" b="0" kern="1200" dirty="0" smtClean="0">
              <a:latin typeface="Arial Narrow"/>
              <a:cs typeface="Arial Narrow"/>
            </a:rPr>
            <a:t> </a:t>
          </a:r>
          <a:r>
            <a:rPr lang="en-US" sz="1100" b="0" kern="1200" dirty="0" err="1" smtClean="0">
              <a:latin typeface="Arial Narrow"/>
              <a:cs typeface="Arial Narrow"/>
            </a:rPr>
            <a:t>Gubernur</a:t>
          </a:r>
          <a:r>
            <a:rPr lang="en-US" sz="1100" b="0" kern="1200" dirty="0" smtClean="0">
              <a:latin typeface="Arial Narrow"/>
              <a:cs typeface="Arial Narrow"/>
            </a:rPr>
            <a:t> 18/5: </a:t>
          </a:r>
          <a:r>
            <a:rPr lang="en-US" sz="1100" b="0" kern="1200" dirty="0" err="1" smtClean="0">
              <a:latin typeface="Arial Narrow"/>
              <a:cs typeface="Arial Narrow"/>
            </a:rPr>
            <a:t>teguran</a:t>
          </a:r>
          <a:r>
            <a:rPr lang="en-US" sz="1100" b="0" kern="1200" dirty="0" smtClean="0">
              <a:latin typeface="Arial Narrow"/>
              <a:cs typeface="Arial Narrow"/>
            </a:rPr>
            <a:t> </a:t>
          </a:r>
          <a:r>
            <a:rPr lang="en-US" sz="1100" b="0" kern="1200" dirty="0" err="1" smtClean="0">
              <a:latin typeface="Arial Narrow"/>
              <a:cs typeface="Arial Narrow"/>
            </a:rPr>
            <a:t>Bupati</a:t>
          </a:r>
          <a:r>
            <a:rPr lang="en-US" sz="1100" b="0" kern="1200" dirty="0" smtClean="0">
              <a:latin typeface="Arial Narrow"/>
              <a:cs typeface="Arial Narrow"/>
            </a:rPr>
            <a:t> yang </a:t>
          </a:r>
          <a:r>
            <a:rPr lang="en-US" sz="1100" b="0" kern="1200" dirty="0" err="1" smtClean="0">
              <a:latin typeface="Arial Narrow"/>
              <a:cs typeface="Arial Narrow"/>
            </a:rPr>
            <a:t>penyalurannya</a:t>
          </a:r>
          <a:r>
            <a:rPr lang="en-US" sz="1100" b="0" kern="1200" dirty="0" smtClean="0">
              <a:latin typeface="Arial Narrow"/>
              <a:cs typeface="Arial Narrow"/>
            </a:rPr>
            <a:t> </a:t>
          </a:r>
          <a:r>
            <a:rPr lang="en-US" sz="1100" b="0" kern="1200" dirty="0" err="1" smtClean="0">
              <a:latin typeface="Arial Narrow"/>
              <a:cs typeface="Arial Narrow"/>
            </a:rPr>
            <a:t>rendah</a:t>
          </a:r>
          <a:endParaRPr lang="en-US" sz="1100" b="0" kern="1200" dirty="0">
            <a:latin typeface="Arial Narrow"/>
            <a:cs typeface="Arial Narrow"/>
          </a:endParaRPr>
        </a:p>
      </dsp:txBody>
      <dsp:txXfrm>
        <a:off x="4076761" y="269908"/>
        <a:ext cx="1927229" cy="3941073"/>
      </dsp:txXfrm>
    </dsp:sp>
    <dsp:sp modelId="{AA71BFFE-762A-4543-8168-060A69B0C8FD}">
      <dsp:nvSpPr>
        <dsp:cNvPr id="0" name=""/>
        <dsp:cNvSpPr/>
      </dsp:nvSpPr>
      <dsp:spPr>
        <a:xfrm>
          <a:off x="6343726" y="1344267"/>
          <a:ext cx="1615677" cy="1792356"/>
        </a:xfrm>
        <a:prstGeom prst="roundRect">
          <a:avLst/>
        </a:prstGeom>
        <a:solidFill>
          <a:schemeClr val="accent4">
            <a:hueOff val="-4464771"/>
            <a:satOff val="26899"/>
            <a:lumOff val="215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err="1" smtClean="0">
              <a:latin typeface="Arial Narrow"/>
              <a:cs typeface="Arial Narrow"/>
            </a:rPr>
            <a:t>Menjaga</a:t>
          </a:r>
          <a:r>
            <a:rPr lang="en-US" sz="1800" b="1" kern="1200" dirty="0" smtClean="0">
              <a:latin typeface="Arial Narrow"/>
              <a:cs typeface="Arial Narrow"/>
            </a:rPr>
            <a:t> </a:t>
          </a:r>
          <a:r>
            <a:rPr lang="en-US" sz="1800" b="1" kern="1200" dirty="0" err="1" smtClean="0">
              <a:latin typeface="Arial Narrow"/>
              <a:cs typeface="Arial Narrow"/>
            </a:rPr>
            <a:t>Kelancaran</a:t>
          </a:r>
          <a:r>
            <a:rPr lang="en-US" sz="1800" b="1" kern="1200" dirty="0" smtClean="0">
              <a:latin typeface="Arial Narrow"/>
              <a:cs typeface="Arial Narrow"/>
            </a:rPr>
            <a:t> BLT Dana </a:t>
          </a:r>
          <a:r>
            <a:rPr lang="en-US" sz="1800" b="1" kern="1200" dirty="0" err="1" smtClean="0">
              <a:latin typeface="Arial Narrow"/>
              <a:cs typeface="Arial Narrow"/>
            </a:rPr>
            <a:t>Desa</a:t>
          </a:r>
          <a:r>
            <a:rPr lang="en-US" sz="1800" b="1" kern="1200" dirty="0" smtClean="0">
              <a:latin typeface="Arial Narrow"/>
              <a:cs typeface="Arial Narrow"/>
            </a:rPr>
            <a:t> (7/20)</a:t>
          </a:r>
          <a:endParaRPr lang="en-US" sz="1800" b="1" kern="1200" dirty="0">
            <a:latin typeface="Arial Narrow"/>
            <a:cs typeface="Arial Narrow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b="0" kern="1200" dirty="0" err="1" smtClean="0">
              <a:latin typeface="Arial Narrow"/>
              <a:cs typeface="Arial Narrow"/>
            </a:rPr>
            <a:t>Permendesa</a:t>
          </a:r>
          <a:r>
            <a:rPr lang="en-US" sz="1200" b="0" kern="1200" dirty="0" smtClean="0">
              <a:latin typeface="Arial Narrow"/>
              <a:cs typeface="Arial Narrow"/>
            </a:rPr>
            <a:t> 7/2020: BLT DD </a:t>
          </a:r>
          <a:r>
            <a:rPr lang="en-US" sz="1200" b="0" kern="1200" dirty="0" err="1" smtClean="0">
              <a:latin typeface="Arial Narrow"/>
              <a:cs typeface="Arial Narrow"/>
            </a:rPr>
            <a:t>Juli</a:t>
          </a:r>
          <a:r>
            <a:rPr lang="en-US" sz="1200" b="0" kern="1200" dirty="0" smtClean="0">
              <a:latin typeface="Arial Narrow"/>
              <a:cs typeface="Arial Narrow"/>
            </a:rPr>
            <a:t>-Sep</a:t>
          </a:r>
          <a:endParaRPr lang="en-US" sz="1200" b="0" kern="1200" dirty="0">
            <a:latin typeface="Arial Narrow"/>
            <a:cs typeface="Arial Narrow"/>
          </a:endParaRPr>
        </a:p>
      </dsp:txBody>
      <dsp:txXfrm>
        <a:off x="6422597" y="1423138"/>
        <a:ext cx="1457935" cy="163461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862FF0-2B19-F249-9A29-AED6CE3A97E4}" type="datetimeFigureOut">
              <a:rPr lang="en-US" smtClean="0"/>
              <a:t>7/17/20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DF3396-7074-2C4C-AD94-190752A358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376381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3A1EE1-F289-3247-9D3F-8B01FA37166F}" type="datetimeFigureOut">
              <a:rPr lang="en-US" smtClean="0"/>
              <a:t>7/17/20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02713C-E341-2143-BF7A-D96BBCCC58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685164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29B11C-767A-624A-B521-6F41E0961A78}" type="slidenum">
              <a:rPr lang="en-US" smtClean="0"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29B11C-767A-624A-B521-6F41E0961A78}" type="slidenum">
              <a:rPr lang="en-US" smtClean="0"/>
              <a:t>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CDE4F7-7DD8-0F46-9671-9305BB55694F}" type="datetime1">
              <a:rPr lang="en-US" smtClean="0"/>
              <a:t>7/17/20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2CDE5-816C-AC4F-B22E-592C08162D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93545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4FFCA-83D2-9B47-95D7-29C8B90B626E}" type="datetime1">
              <a:rPr lang="en-US" smtClean="0"/>
              <a:t>7/17/20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2CDE5-816C-AC4F-B22E-592C08162D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72227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A9C75-0A52-8C41-836E-20EBB8F310C4}" type="datetime1">
              <a:rPr lang="en-US" smtClean="0"/>
              <a:t>7/17/20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2CDE5-816C-AC4F-B22E-592C08162D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97720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2B807-3BD5-0049-8C3E-CF481CF54AB1}" type="datetime1">
              <a:rPr lang="en-US" smtClean="0"/>
              <a:t>7/17/20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2CDE5-816C-AC4F-B22E-592C08162D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52151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EFC30-A8C9-4F42-B486-24AFBACC0A54}" type="datetime1">
              <a:rPr lang="en-US" smtClean="0"/>
              <a:t>7/17/20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2CDE5-816C-AC4F-B22E-592C08162D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83598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00D62-9C60-7B41-AE16-167FBB6F3EA5}" type="datetime1">
              <a:rPr lang="en-US" smtClean="0"/>
              <a:t>7/17/20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2CDE5-816C-AC4F-B22E-592C08162D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77796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A9C12-DADF-5F49-85C1-676182B5660A}" type="datetime1">
              <a:rPr lang="en-US" smtClean="0"/>
              <a:t>7/17/20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2CDE5-816C-AC4F-B22E-592C08162D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26076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07EFB-72D7-1541-A44A-1307A73BB1BF}" type="datetime1">
              <a:rPr lang="en-US" smtClean="0"/>
              <a:t>7/17/20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2CDE5-816C-AC4F-B22E-592C08162D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61908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513A93-962B-D64A-83C2-3ABDB736C2B8}" type="datetime1">
              <a:rPr lang="en-US" smtClean="0"/>
              <a:t>7/17/20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2CDE5-816C-AC4F-B22E-592C08162D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776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8D66C-8E96-3546-9A63-F53F4F7ACA68}" type="datetime1">
              <a:rPr lang="en-US" smtClean="0"/>
              <a:t>7/17/20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2CDE5-816C-AC4F-B22E-592C08162D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37999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C44C77-96B3-8044-8FF6-8F3CF9A5696A}" type="datetime1">
              <a:rPr lang="en-US" smtClean="0"/>
              <a:t>7/17/20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2CDE5-816C-AC4F-B22E-592C08162D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21242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649E48-893D-8C41-B2C4-4780196125AE}" type="datetime1">
              <a:rPr lang="en-US" smtClean="0"/>
              <a:t>7/17/20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92CDE5-816C-AC4F-B22E-592C08162D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70128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4" Type="http://schemas.openxmlformats.org/officeDocument/2006/relationships/chart" Target="../charts/chart3.xml"/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762008"/>
            <a:ext cx="7772400" cy="2070860"/>
          </a:xfrm>
          <a:solidFill>
            <a:schemeClr val="accent5"/>
          </a:solidFill>
        </p:spPr>
        <p:txBody>
          <a:bodyPr>
            <a:normAutofit/>
          </a:bodyPr>
          <a:lstStyle/>
          <a:p>
            <a:r>
              <a:rPr lang="en-US" sz="3600" b="1" dirty="0" err="1" smtClean="0">
                <a:solidFill>
                  <a:schemeClr val="bg1"/>
                </a:solidFill>
              </a:rPr>
              <a:t>Tanggapan</a:t>
            </a:r>
            <a:r>
              <a:rPr lang="en-US" sz="3600" b="1" dirty="0" smtClean="0">
                <a:solidFill>
                  <a:schemeClr val="bg1"/>
                </a:solidFill>
              </a:rPr>
              <a:t> </a:t>
            </a:r>
            <a:r>
              <a:rPr lang="en-US" sz="3600" b="1" dirty="0" err="1" smtClean="0">
                <a:solidFill>
                  <a:schemeClr val="bg1"/>
                </a:solidFill>
              </a:rPr>
              <a:t>atas</a:t>
            </a:r>
            <a:r>
              <a:rPr lang="en-US" sz="3600" b="1" dirty="0" smtClean="0">
                <a:solidFill>
                  <a:schemeClr val="bg1"/>
                </a:solidFill>
              </a:rPr>
              <a:t> </a:t>
            </a:r>
            <a:r>
              <a:rPr lang="en-US" sz="3600" b="1" dirty="0" err="1" smtClean="0">
                <a:solidFill>
                  <a:schemeClr val="bg1"/>
                </a:solidFill>
              </a:rPr>
              <a:t>Penelitian</a:t>
            </a:r>
            <a:r>
              <a:rPr lang="en-US" sz="3600" b="1" dirty="0" smtClean="0">
                <a:solidFill>
                  <a:schemeClr val="bg1"/>
                </a:solidFill>
              </a:rPr>
              <a:t> </a:t>
            </a:r>
            <a:r>
              <a:rPr lang="en-US" sz="3600" b="1" dirty="0" err="1" smtClean="0">
                <a:solidFill>
                  <a:schemeClr val="bg1"/>
                </a:solidFill>
              </a:rPr>
              <a:t>Smeru</a:t>
            </a:r>
            <a:r>
              <a:rPr lang="en-US" sz="3600" b="1" dirty="0" smtClean="0">
                <a:solidFill>
                  <a:schemeClr val="bg1"/>
                </a:solidFill>
              </a:rPr>
              <a:t>:</a:t>
            </a:r>
            <a:br>
              <a:rPr lang="en-US" sz="3600" b="1" dirty="0" smtClean="0">
                <a:solidFill>
                  <a:schemeClr val="bg1"/>
                </a:solidFill>
              </a:rPr>
            </a:br>
            <a:r>
              <a:rPr lang="en-US" sz="3600" b="1" dirty="0" smtClean="0">
                <a:solidFill>
                  <a:schemeClr val="bg1"/>
                </a:solidFill>
              </a:rPr>
              <a:t>BLT Dana </a:t>
            </a:r>
            <a:r>
              <a:rPr lang="en-US" sz="3600" b="1" dirty="0" err="1" smtClean="0">
                <a:solidFill>
                  <a:schemeClr val="bg1"/>
                </a:solidFill>
              </a:rPr>
              <a:t>Desa</a:t>
            </a:r>
            <a:r>
              <a:rPr lang="en-US" sz="3600" b="1" dirty="0" smtClean="0">
                <a:solidFill>
                  <a:schemeClr val="bg1"/>
                </a:solidFill>
              </a:rPr>
              <a:t> </a:t>
            </a:r>
            <a:r>
              <a:rPr lang="en-US" sz="3600" b="1" dirty="0" err="1" smtClean="0">
                <a:solidFill>
                  <a:schemeClr val="bg1"/>
                </a:solidFill>
              </a:rPr>
              <a:t>Sebagai</a:t>
            </a:r>
            <a:r>
              <a:rPr lang="en-US" sz="3600" b="1" dirty="0" smtClean="0">
                <a:solidFill>
                  <a:schemeClr val="bg1"/>
                </a:solidFill>
              </a:rPr>
              <a:t> </a:t>
            </a:r>
            <a:r>
              <a:rPr lang="en-US" sz="3600" b="1" dirty="0" err="1" smtClean="0">
                <a:solidFill>
                  <a:schemeClr val="bg1"/>
                </a:solidFill>
              </a:rPr>
              <a:t>Penanganan</a:t>
            </a:r>
            <a:r>
              <a:rPr lang="en-US" sz="3600" b="1" dirty="0" smtClean="0">
                <a:solidFill>
                  <a:schemeClr val="bg1"/>
                </a:solidFill>
              </a:rPr>
              <a:t> </a:t>
            </a:r>
            <a:r>
              <a:rPr lang="en-US" sz="3600" b="1" dirty="0" err="1" smtClean="0">
                <a:solidFill>
                  <a:schemeClr val="bg1"/>
                </a:solidFill>
              </a:rPr>
              <a:t>Dampak</a:t>
            </a:r>
            <a:r>
              <a:rPr lang="en-US" sz="3600" b="1" dirty="0" smtClean="0">
                <a:solidFill>
                  <a:schemeClr val="bg1"/>
                </a:solidFill>
              </a:rPr>
              <a:t> </a:t>
            </a:r>
            <a:r>
              <a:rPr lang="en-US" sz="3600" b="1" dirty="0" err="1" smtClean="0">
                <a:solidFill>
                  <a:schemeClr val="bg1"/>
                </a:solidFill>
              </a:rPr>
              <a:t>Pandemi</a:t>
            </a:r>
            <a:r>
              <a:rPr lang="en-US" sz="3600" b="1" dirty="0" smtClean="0">
                <a:solidFill>
                  <a:schemeClr val="bg1"/>
                </a:solidFill>
              </a:rPr>
              <a:t> Covid-19 </a:t>
            </a:r>
            <a:endParaRPr lang="en-US" sz="3600" b="1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179682"/>
            <a:ext cx="6400800" cy="131445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Dr. </a:t>
            </a:r>
            <a:r>
              <a:rPr lang="en-US" dirty="0">
                <a:solidFill>
                  <a:schemeClr val="tx1"/>
                </a:solidFill>
              </a:rPr>
              <a:t>I</a:t>
            </a:r>
            <a:r>
              <a:rPr lang="en-US" dirty="0" smtClean="0">
                <a:solidFill>
                  <a:schemeClr val="tx1"/>
                </a:solidFill>
              </a:rPr>
              <a:t>vanovich Agusta</a:t>
            </a:r>
          </a:p>
          <a:p>
            <a:r>
              <a:rPr lang="en-US" dirty="0" err="1" smtClean="0">
                <a:solidFill>
                  <a:schemeClr val="tx1"/>
                </a:solidFill>
              </a:rPr>
              <a:t>Kepala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Pusat</a:t>
            </a:r>
            <a:r>
              <a:rPr lang="en-US" dirty="0" smtClean="0">
                <a:solidFill>
                  <a:schemeClr val="tx1"/>
                </a:solidFill>
              </a:rPr>
              <a:t> Data </a:t>
            </a:r>
            <a:r>
              <a:rPr lang="en-US" dirty="0" err="1" smtClean="0">
                <a:solidFill>
                  <a:schemeClr val="tx1"/>
                </a:solidFill>
              </a:rPr>
              <a:t>dan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Informasi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Kementerian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Desa</a:t>
            </a:r>
            <a:r>
              <a:rPr lang="en-US" dirty="0" smtClean="0">
                <a:solidFill>
                  <a:schemeClr val="tx1"/>
                </a:solidFill>
              </a:rPr>
              <a:t> PDTT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2CDE5-816C-AC4F-B22E-592C08162D7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72115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6592"/>
            <a:ext cx="8229600" cy="567064"/>
          </a:xfrm>
        </p:spPr>
        <p:txBody>
          <a:bodyPr>
            <a:noAutofit/>
          </a:bodyPr>
          <a:lstStyle/>
          <a:p>
            <a:r>
              <a:rPr lang="en-US" sz="2800" b="1" dirty="0" err="1" smtClean="0"/>
              <a:t>Narasi</a:t>
            </a:r>
            <a:r>
              <a:rPr lang="en-US" sz="2800" b="1" dirty="0" smtClean="0"/>
              <a:t> </a:t>
            </a:r>
            <a:r>
              <a:rPr lang="en-US" sz="2800" b="1" dirty="0" err="1"/>
              <a:t>B</a:t>
            </a:r>
            <a:r>
              <a:rPr lang="en-US" sz="2800" b="1" dirty="0" err="1" smtClean="0"/>
              <a:t>esar</a:t>
            </a:r>
            <a:r>
              <a:rPr lang="en-US" sz="2800" b="1" dirty="0" smtClean="0"/>
              <a:t> JPS Indonesia di </a:t>
            </a:r>
            <a:r>
              <a:rPr lang="en-US" sz="2800" b="1" dirty="0" err="1" smtClean="0"/>
              <a:t>Musim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Pademi</a:t>
            </a:r>
            <a:r>
              <a:rPr lang="en-US" sz="2800" b="1" dirty="0" smtClean="0"/>
              <a:t> Covid-19</a:t>
            </a:r>
            <a:endParaRPr lang="en-US" sz="2800" b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5782088"/>
              </p:ext>
            </p:extLst>
          </p:nvPr>
        </p:nvGraphicFramePr>
        <p:xfrm>
          <a:off x="6340577" y="853412"/>
          <a:ext cx="2346223" cy="41067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2290815275"/>
              </p:ext>
            </p:extLst>
          </p:nvPr>
        </p:nvGraphicFramePr>
        <p:xfrm>
          <a:off x="447030" y="853412"/>
          <a:ext cx="3066543" cy="41067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val="2945404485"/>
              </p:ext>
            </p:extLst>
          </p:nvPr>
        </p:nvGraphicFramePr>
        <p:xfrm>
          <a:off x="3513573" y="853412"/>
          <a:ext cx="2827004" cy="41067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2CDE5-816C-AC4F-B22E-592C08162D7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266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578108"/>
          </a:xfrm>
        </p:spPr>
        <p:txBody>
          <a:bodyPr>
            <a:noAutofit/>
          </a:bodyPr>
          <a:lstStyle/>
          <a:p>
            <a:r>
              <a:rPr lang="en-US" sz="3200" b="1" dirty="0" err="1" smtClean="0"/>
              <a:t>Tahapan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Historis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Kebijakan</a:t>
            </a:r>
            <a:r>
              <a:rPr lang="en-US" sz="3200" b="1" dirty="0" smtClean="0"/>
              <a:t> BLT Dana </a:t>
            </a:r>
            <a:r>
              <a:rPr lang="en-US" sz="3200" b="1" dirty="0" err="1" smtClean="0"/>
              <a:t>Desa</a:t>
            </a:r>
            <a:endParaRPr lang="en-US" sz="3200" b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53721012"/>
              </p:ext>
            </p:extLst>
          </p:nvPr>
        </p:nvGraphicFramePr>
        <p:xfrm>
          <a:off x="457200" y="662608"/>
          <a:ext cx="8229600" cy="44808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2CDE5-816C-AC4F-B22E-592C08162D7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33123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Kebijakan</a:t>
            </a:r>
            <a:r>
              <a:rPr lang="en-US" b="1" dirty="0" smtClean="0"/>
              <a:t> BLT Dana </a:t>
            </a:r>
            <a:r>
              <a:rPr lang="en-US" b="1" dirty="0" err="1" smtClean="0"/>
              <a:t>Desa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b="1" dirty="0" err="1" smtClean="0"/>
              <a:t>Landasan</a:t>
            </a:r>
            <a:r>
              <a:rPr lang="en-US" b="1" dirty="0" smtClean="0"/>
              <a:t> </a:t>
            </a:r>
            <a:r>
              <a:rPr lang="en-US" b="1" dirty="0" err="1" smtClean="0"/>
              <a:t>kemanusiaan</a:t>
            </a:r>
            <a:r>
              <a:rPr lang="en-US" b="1" dirty="0" smtClean="0"/>
              <a:t> </a:t>
            </a:r>
            <a:r>
              <a:rPr lang="en-US" dirty="0" smtClean="0">
                <a:sym typeface="Wingdings"/>
              </a:rPr>
              <a:t> </a:t>
            </a:r>
            <a:r>
              <a:rPr lang="en-US" dirty="0" err="1" smtClean="0">
                <a:sym typeface="Wingdings"/>
              </a:rPr>
              <a:t>hak</a:t>
            </a:r>
            <a:r>
              <a:rPr lang="en-US" dirty="0" smtClean="0">
                <a:sym typeface="Wingdings"/>
              </a:rPr>
              <a:t> </a:t>
            </a:r>
            <a:r>
              <a:rPr lang="en-US" dirty="0" err="1" smtClean="0">
                <a:sym typeface="Wingdings"/>
              </a:rPr>
              <a:t>asasi</a:t>
            </a:r>
            <a:r>
              <a:rPr lang="en-US" dirty="0" smtClean="0">
                <a:sym typeface="Wingdings"/>
              </a:rPr>
              <a:t> yang paling </a:t>
            </a:r>
            <a:r>
              <a:rPr lang="en-US" dirty="0" err="1" smtClean="0">
                <a:sym typeface="Wingdings"/>
              </a:rPr>
              <a:t>asasi</a:t>
            </a:r>
            <a:r>
              <a:rPr lang="en-US" dirty="0" smtClean="0">
                <a:sym typeface="Wingdings"/>
              </a:rPr>
              <a:t> </a:t>
            </a:r>
            <a:r>
              <a:rPr lang="en-US" dirty="0" err="1" smtClean="0">
                <a:sym typeface="Wingdings"/>
              </a:rPr>
              <a:t>ialah</a:t>
            </a:r>
            <a:r>
              <a:rPr lang="en-US" dirty="0" smtClean="0">
                <a:sym typeface="Wingdings"/>
              </a:rPr>
              <a:t> </a:t>
            </a:r>
            <a:r>
              <a:rPr lang="en-US" dirty="0" err="1" smtClean="0">
                <a:sym typeface="Wingdings"/>
              </a:rPr>
              <a:t>hak</a:t>
            </a:r>
            <a:r>
              <a:rPr lang="en-US" dirty="0" smtClean="0">
                <a:sym typeface="Wingdings"/>
              </a:rPr>
              <a:t> </a:t>
            </a:r>
            <a:r>
              <a:rPr lang="en-US" dirty="0" err="1" smtClean="0">
                <a:sym typeface="Wingdings"/>
              </a:rPr>
              <a:t>untuk</a:t>
            </a:r>
            <a:r>
              <a:rPr lang="en-US" dirty="0" smtClean="0">
                <a:sym typeface="Wingdings"/>
              </a:rPr>
              <a:t> </a:t>
            </a:r>
            <a:r>
              <a:rPr lang="en-US" dirty="0" err="1" smtClean="0">
                <a:sym typeface="Wingdings"/>
              </a:rPr>
              <a:t>hidup</a:t>
            </a:r>
            <a:endParaRPr lang="en-US" dirty="0" smtClean="0">
              <a:sym typeface="Wingdings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b="1" dirty="0" err="1" smtClean="0">
                <a:sym typeface="Wingdings"/>
              </a:rPr>
              <a:t>Adaptif</a:t>
            </a:r>
            <a:r>
              <a:rPr lang="en-US" b="1" dirty="0" smtClean="0">
                <a:sym typeface="Wingdings"/>
              </a:rPr>
              <a:t> </a:t>
            </a:r>
            <a:r>
              <a:rPr lang="en-US" b="1" dirty="0" err="1" smtClean="0">
                <a:sym typeface="Wingdings"/>
              </a:rPr>
              <a:t>terhadap</a:t>
            </a:r>
            <a:r>
              <a:rPr lang="en-US" b="1" dirty="0" smtClean="0">
                <a:sym typeface="Wingdings"/>
              </a:rPr>
              <a:t> </a:t>
            </a:r>
            <a:r>
              <a:rPr lang="en-US" b="1" dirty="0" err="1" smtClean="0">
                <a:sym typeface="Wingdings"/>
              </a:rPr>
              <a:t>kondisi</a:t>
            </a:r>
            <a:r>
              <a:rPr lang="en-US" b="1" dirty="0" smtClean="0">
                <a:sym typeface="Wingdings"/>
              </a:rPr>
              <a:t> </a:t>
            </a:r>
            <a:r>
              <a:rPr lang="en-US" b="1" dirty="0" err="1" smtClean="0">
                <a:sym typeface="Wingdings"/>
              </a:rPr>
              <a:t>lapangan</a:t>
            </a:r>
            <a:r>
              <a:rPr lang="en-US" dirty="0" smtClean="0">
                <a:sym typeface="Wingdings"/>
              </a:rPr>
              <a:t>: </a:t>
            </a:r>
            <a:r>
              <a:rPr lang="en-US" dirty="0" err="1" smtClean="0">
                <a:sym typeface="Wingdings"/>
              </a:rPr>
              <a:t>penanganan</a:t>
            </a:r>
            <a:r>
              <a:rPr lang="en-US" dirty="0" smtClean="0">
                <a:sym typeface="Wingdings"/>
              </a:rPr>
              <a:t> </a:t>
            </a:r>
            <a:r>
              <a:rPr lang="en-US" dirty="0" err="1" smtClean="0">
                <a:sym typeface="Wingdings"/>
              </a:rPr>
              <a:t>aduan</a:t>
            </a:r>
            <a:r>
              <a:rPr lang="en-US" dirty="0" smtClean="0">
                <a:sym typeface="Wingdings"/>
              </a:rPr>
              <a:t>, </a:t>
            </a:r>
            <a:r>
              <a:rPr lang="en-US" dirty="0" err="1" smtClean="0">
                <a:sym typeface="Wingdings"/>
              </a:rPr>
              <a:t>adaptasi</a:t>
            </a:r>
            <a:r>
              <a:rPr lang="en-US" dirty="0" smtClean="0">
                <a:sym typeface="Wingdings"/>
              </a:rPr>
              <a:t> </a:t>
            </a:r>
            <a:r>
              <a:rPr lang="en-US" dirty="0" err="1" smtClean="0">
                <a:sym typeface="Wingdings"/>
              </a:rPr>
              <a:t>kebijakan</a:t>
            </a:r>
            <a:r>
              <a:rPr lang="en-US" dirty="0" smtClean="0">
                <a:sym typeface="Wingdings"/>
              </a:rPr>
              <a:t> (</a:t>
            </a:r>
            <a:r>
              <a:rPr lang="en-US" dirty="0" err="1" smtClean="0">
                <a:sym typeface="Wingdings"/>
              </a:rPr>
              <a:t>dari</a:t>
            </a:r>
            <a:r>
              <a:rPr lang="en-US" dirty="0" smtClean="0">
                <a:sym typeface="Wingdings"/>
              </a:rPr>
              <a:t> non </a:t>
            </a:r>
            <a:r>
              <a:rPr lang="en-US" dirty="0" err="1" smtClean="0">
                <a:sym typeface="Wingdings"/>
              </a:rPr>
              <a:t>tunai</a:t>
            </a:r>
            <a:r>
              <a:rPr lang="en-US" dirty="0" smtClean="0">
                <a:sym typeface="Wingdings"/>
              </a:rPr>
              <a:t> </a:t>
            </a:r>
            <a:r>
              <a:rPr lang="en-US" dirty="0" err="1" smtClean="0">
                <a:sym typeface="Wingdings"/>
              </a:rPr>
              <a:t>jadi</a:t>
            </a:r>
            <a:r>
              <a:rPr lang="en-US" dirty="0" smtClean="0">
                <a:sym typeface="Wingdings"/>
              </a:rPr>
              <a:t> </a:t>
            </a:r>
            <a:r>
              <a:rPr lang="en-US" dirty="0" err="1" smtClean="0">
                <a:sym typeface="Wingdings"/>
              </a:rPr>
              <a:t>boleh</a:t>
            </a:r>
            <a:r>
              <a:rPr lang="en-US" dirty="0" smtClean="0">
                <a:sym typeface="Wingdings"/>
              </a:rPr>
              <a:t> </a:t>
            </a:r>
            <a:r>
              <a:rPr lang="en-US" dirty="0" err="1" smtClean="0">
                <a:sym typeface="Wingdings"/>
              </a:rPr>
              <a:t>tunai</a:t>
            </a:r>
            <a:r>
              <a:rPr lang="en-US" dirty="0" smtClean="0">
                <a:sym typeface="Wingdings"/>
              </a:rPr>
              <a:t>, </a:t>
            </a:r>
            <a:r>
              <a:rPr lang="en-US" dirty="0" err="1" smtClean="0">
                <a:sym typeface="Wingdings"/>
              </a:rPr>
              <a:t>dari</a:t>
            </a:r>
            <a:r>
              <a:rPr lang="en-US" dirty="0" smtClean="0">
                <a:sym typeface="Wingdings"/>
              </a:rPr>
              <a:t> NIK </a:t>
            </a:r>
            <a:r>
              <a:rPr lang="en-US" dirty="0" err="1" smtClean="0">
                <a:sym typeface="Wingdings"/>
              </a:rPr>
              <a:t>sesuai</a:t>
            </a:r>
            <a:r>
              <a:rPr lang="en-US" dirty="0" smtClean="0">
                <a:sym typeface="Wingdings"/>
              </a:rPr>
              <a:t> KPK </a:t>
            </a:r>
            <a:r>
              <a:rPr lang="en-US" dirty="0" err="1" smtClean="0">
                <a:sym typeface="Wingdings"/>
              </a:rPr>
              <a:t>jadi</a:t>
            </a:r>
            <a:r>
              <a:rPr lang="en-US" dirty="0" smtClean="0">
                <a:sym typeface="Wingdings"/>
              </a:rPr>
              <a:t> </a:t>
            </a:r>
            <a:r>
              <a:rPr lang="en-US" dirty="0" err="1" smtClean="0">
                <a:sym typeface="Wingdings"/>
              </a:rPr>
              <a:t>alamat</a:t>
            </a:r>
            <a:r>
              <a:rPr lang="en-US" dirty="0" smtClean="0">
                <a:sym typeface="Wingdings"/>
              </a:rPr>
              <a:t> </a:t>
            </a:r>
            <a:r>
              <a:rPr lang="en-US" dirty="0" err="1" smtClean="0">
                <a:sym typeface="Wingdings"/>
              </a:rPr>
              <a:t>dicatat</a:t>
            </a:r>
            <a:r>
              <a:rPr lang="en-US" dirty="0" smtClean="0">
                <a:sym typeface="Wingdings"/>
              </a:rPr>
              <a:t> </a:t>
            </a:r>
            <a:r>
              <a:rPr lang="en-US" dirty="0" err="1" smtClean="0">
                <a:sym typeface="Wingdings"/>
              </a:rPr>
              <a:t>lengkap</a:t>
            </a:r>
            <a:r>
              <a:rPr lang="en-US" dirty="0">
                <a:sym typeface="Wingdings"/>
              </a:rPr>
              <a:t>)</a:t>
            </a:r>
            <a:endParaRPr lang="en-US" dirty="0" smtClean="0">
              <a:sym typeface="Wingdings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b="1" dirty="0" err="1" smtClean="0">
                <a:sym typeface="Wingdings"/>
              </a:rPr>
              <a:t>Memudahkan</a:t>
            </a:r>
            <a:r>
              <a:rPr lang="en-US" b="1" dirty="0" smtClean="0">
                <a:sym typeface="Wingdings"/>
              </a:rPr>
              <a:t> </a:t>
            </a:r>
            <a:r>
              <a:rPr lang="en-US" b="1" dirty="0" err="1" smtClean="0">
                <a:sym typeface="Wingdings"/>
              </a:rPr>
              <a:t>desa</a:t>
            </a:r>
            <a:r>
              <a:rPr lang="en-US" dirty="0" smtClean="0">
                <a:sym typeface="Wingdings"/>
              </a:rPr>
              <a:t>: village summary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 smtClean="0">
                <a:sym typeface="Wingdings"/>
              </a:rPr>
              <a:t>Basis data </a:t>
            </a:r>
            <a:r>
              <a:rPr lang="en-US" dirty="0" err="1" smtClean="0">
                <a:sym typeface="Wingdings"/>
              </a:rPr>
              <a:t>lengkap</a:t>
            </a:r>
            <a:r>
              <a:rPr lang="en-US" dirty="0" smtClean="0">
                <a:sym typeface="Wingdings"/>
              </a:rPr>
              <a:t>, </a:t>
            </a:r>
            <a:r>
              <a:rPr lang="en-US" dirty="0" err="1" smtClean="0">
                <a:sym typeface="Wingdings"/>
              </a:rPr>
              <a:t>detil</a:t>
            </a:r>
            <a:r>
              <a:rPr lang="en-US" dirty="0" smtClean="0">
                <a:sym typeface="Wingdings"/>
              </a:rPr>
              <a:t>, </a:t>
            </a:r>
            <a:r>
              <a:rPr lang="en-US" dirty="0" err="1" smtClean="0">
                <a:sym typeface="Wingdings"/>
              </a:rPr>
              <a:t>menggunakan</a:t>
            </a:r>
            <a:r>
              <a:rPr lang="en-US" dirty="0" smtClean="0">
                <a:sym typeface="Wingdings"/>
              </a:rPr>
              <a:t> IT, </a:t>
            </a:r>
            <a:r>
              <a:rPr lang="en-US" dirty="0" err="1" smtClean="0">
                <a:sym typeface="Wingdings"/>
              </a:rPr>
              <a:t>terlapor</a:t>
            </a:r>
            <a:r>
              <a:rPr lang="en-US" dirty="0" smtClean="0">
                <a:sym typeface="Wingdings"/>
              </a:rPr>
              <a:t> </a:t>
            </a:r>
            <a:r>
              <a:rPr lang="en-US" dirty="0" err="1" smtClean="0">
                <a:sym typeface="Wingdings"/>
              </a:rPr>
              <a:t>harian</a:t>
            </a:r>
            <a:endParaRPr lang="en-US" dirty="0" smtClean="0">
              <a:sym typeface="Wingdings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b="1" dirty="0" err="1" smtClean="0">
                <a:sym typeface="Wingdings"/>
              </a:rPr>
              <a:t>Menjaga</a:t>
            </a:r>
            <a:r>
              <a:rPr lang="en-US" b="1" dirty="0" smtClean="0">
                <a:sym typeface="Wingdings"/>
              </a:rPr>
              <a:t> </a:t>
            </a:r>
            <a:r>
              <a:rPr lang="en-US" b="1" dirty="0" err="1" smtClean="0">
                <a:sym typeface="Wingdings"/>
              </a:rPr>
              <a:t>kebijakan</a:t>
            </a:r>
            <a:r>
              <a:rPr lang="en-US" dirty="0" smtClean="0">
                <a:sym typeface="Wingdings"/>
              </a:rPr>
              <a:t>: monitoring </a:t>
            </a:r>
            <a:r>
              <a:rPr lang="en-US" dirty="0" err="1" smtClean="0">
                <a:sym typeface="Wingdings"/>
              </a:rPr>
              <a:t>eselon</a:t>
            </a:r>
            <a:r>
              <a:rPr lang="en-US" dirty="0" smtClean="0">
                <a:sym typeface="Wingdings"/>
              </a:rPr>
              <a:t> 2, </a:t>
            </a:r>
            <a:r>
              <a:rPr lang="en-US" dirty="0" err="1" smtClean="0">
                <a:sym typeface="Wingdings"/>
              </a:rPr>
              <a:t>pendamping</a:t>
            </a:r>
            <a:r>
              <a:rPr lang="en-US" dirty="0" smtClean="0">
                <a:sym typeface="Wingdings"/>
              </a:rPr>
              <a:t> </a:t>
            </a:r>
            <a:r>
              <a:rPr lang="en-US" dirty="0" err="1" smtClean="0">
                <a:sym typeface="Wingdings"/>
              </a:rPr>
              <a:t>desa</a:t>
            </a:r>
            <a:endParaRPr lang="en-US" dirty="0" smtClean="0">
              <a:sym typeface="Wingdings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>
                <a:sym typeface="Wingdings"/>
              </a:rPr>
              <a:t>Hasil</a:t>
            </a:r>
            <a:r>
              <a:rPr lang="en-US" dirty="0" smtClean="0">
                <a:sym typeface="Wingdings"/>
              </a:rPr>
              <a:t>, </a:t>
            </a:r>
            <a:r>
              <a:rPr lang="en-US" dirty="0" err="1" smtClean="0">
                <a:sym typeface="Wingdings"/>
              </a:rPr>
              <a:t>manfaat</a:t>
            </a:r>
            <a:r>
              <a:rPr lang="en-US" dirty="0" smtClean="0">
                <a:sym typeface="Wingdings"/>
              </a:rPr>
              <a:t> </a:t>
            </a:r>
            <a:r>
              <a:rPr lang="en-US" dirty="0" err="1" smtClean="0">
                <a:sym typeface="Wingdings"/>
              </a:rPr>
              <a:t>dan</a:t>
            </a:r>
            <a:r>
              <a:rPr lang="en-US" dirty="0" smtClean="0">
                <a:sym typeface="Wingdings"/>
              </a:rPr>
              <a:t> </a:t>
            </a:r>
            <a:r>
              <a:rPr lang="en-US" dirty="0" err="1" smtClean="0">
                <a:sym typeface="Wingdings"/>
              </a:rPr>
              <a:t>dampak</a:t>
            </a:r>
            <a:r>
              <a:rPr lang="en-US" dirty="0" smtClean="0">
                <a:sym typeface="Wingdings"/>
              </a:rPr>
              <a:t> </a:t>
            </a:r>
            <a:r>
              <a:rPr lang="en-US" b="1" dirty="0" err="1">
                <a:sym typeface="Wingdings"/>
              </a:rPr>
              <a:t>d</a:t>
            </a:r>
            <a:r>
              <a:rPr lang="en-US" b="1" dirty="0" err="1" smtClean="0">
                <a:sym typeface="Wingdings"/>
              </a:rPr>
              <a:t>isampaikan</a:t>
            </a:r>
            <a:r>
              <a:rPr lang="en-US" b="1" dirty="0" smtClean="0">
                <a:sym typeface="Wingdings"/>
              </a:rPr>
              <a:t> </a:t>
            </a:r>
            <a:r>
              <a:rPr lang="en-US" b="1" dirty="0" err="1" smtClean="0">
                <a:sym typeface="Wingdings"/>
              </a:rPr>
              <a:t>kepada</a:t>
            </a:r>
            <a:r>
              <a:rPr lang="en-US" b="1" dirty="0" smtClean="0">
                <a:sym typeface="Wingdings"/>
              </a:rPr>
              <a:t> </a:t>
            </a:r>
            <a:r>
              <a:rPr lang="en-US" b="1" dirty="0" err="1" smtClean="0">
                <a:sym typeface="Wingdings"/>
              </a:rPr>
              <a:t>publik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2CDE5-816C-AC4F-B22E-592C08162D7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61573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Apresiasi</a:t>
            </a:r>
            <a:r>
              <a:rPr lang="en-US" b="1" dirty="0" smtClean="0"/>
              <a:t> </a:t>
            </a:r>
            <a:r>
              <a:rPr lang="en-US" b="1" dirty="0" err="1" smtClean="0"/>
              <a:t>kepada</a:t>
            </a:r>
            <a:r>
              <a:rPr lang="en-US" b="1" dirty="0" smtClean="0"/>
              <a:t> </a:t>
            </a:r>
            <a:r>
              <a:rPr lang="en-US" b="1" dirty="0" err="1" smtClean="0"/>
              <a:t>Smeru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err="1" smtClean="0"/>
              <a:t>Kredibilitas</a:t>
            </a:r>
            <a:r>
              <a:rPr lang="en-US" dirty="0" smtClean="0"/>
              <a:t> </a:t>
            </a:r>
            <a:r>
              <a:rPr lang="en-US" dirty="0" err="1" smtClean="0"/>
              <a:t>Smeru</a:t>
            </a:r>
            <a:endParaRPr lang="en-US" dirty="0" smtClean="0"/>
          </a:p>
          <a:p>
            <a:pPr lvl="1"/>
            <a:r>
              <a:rPr lang="en-US" dirty="0" err="1" smtClean="0"/>
              <a:t>Lembaga</a:t>
            </a:r>
            <a:r>
              <a:rPr lang="en-US" dirty="0" smtClean="0"/>
              <a:t> </a:t>
            </a:r>
            <a:r>
              <a:rPr lang="en-US" dirty="0" err="1" smtClean="0"/>
              <a:t>kajian</a:t>
            </a:r>
            <a:r>
              <a:rPr lang="en-US" dirty="0" smtClean="0"/>
              <a:t> </a:t>
            </a:r>
            <a:r>
              <a:rPr lang="en-US" dirty="0" err="1" smtClean="0"/>
              <a:t>internasional</a:t>
            </a:r>
            <a:r>
              <a:rPr lang="en-US" dirty="0" smtClean="0"/>
              <a:t> </a:t>
            </a:r>
            <a:r>
              <a:rPr lang="en-US" dirty="0" err="1" smtClean="0"/>
              <a:t>terutama</a:t>
            </a:r>
            <a:r>
              <a:rPr lang="en-US" dirty="0" smtClean="0"/>
              <a:t> </a:t>
            </a:r>
            <a:r>
              <a:rPr lang="en-US" dirty="0" err="1" smtClean="0"/>
              <a:t>tentang</a:t>
            </a:r>
            <a:r>
              <a:rPr lang="en-US" dirty="0" smtClean="0"/>
              <a:t> </a:t>
            </a:r>
            <a:r>
              <a:rPr lang="en-US" dirty="0" err="1" smtClean="0"/>
              <a:t>kebijakan</a:t>
            </a:r>
            <a:r>
              <a:rPr lang="en-US" dirty="0" smtClean="0"/>
              <a:t> </a:t>
            </a:r>
            <a:r>
              <a:rPr lang="en-US" dirty="0" err="1" smtClean="0"/>
              <a:t>sosial</a:t>
            </a:r>
            <a:r>
              <a:rPr lang="en-US" dirty="0" smtClean="0"/>
              <a:t>, </a:t>
            </a:r>
            <a:r>
              <a:rPr lang="en-US" dirty="0" err="1" smtClean="0"/>
              <a:t>kemiskinan</a:t>
            </a:r>
            <a:r>
              <a:rPr lang="en-US" dirty="0" smtClean="0"/>
              <a:t>,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desa</a:t>
            </a:r>
            <a:endParaRPr lang="en-US" dirty="0" smtClean="0"/>
          </a:p>
          <a:p>
            <a:pPr lvl="1"/>
            <a:r>
              <a:rPr lang="en-US" dirty="0" err="1" smtClean="0"/>
              <a:t>Anggota-anggotanya</a:t>
            </a:r>
            <a:r>
              <a:rPr lang="en-US" dirty="0" smtClean="0"/>
              <a:t> </a:t>
            </a:r>
            <a:r>
              <a:rPr lang="en-US" dirty="0" err="1" smtClean="0"/>
              <a:t>sebagai</a:t>
            </a:r>
            <a:r>
              <a:rPr lang="en-US" dirty="0" smtClean="0"/>
              <a:t> </a:t>
            </a:r>
            <a:r>
              <a:rPr lang="en-US" dirty="0" err="1" smtClean="0"/>
              <a:t>intelektual</a:t>
            </a:r>
            <a:r>
              <a:rPr lang="en-US" dirty="0" smtClean="0"/>
              <a:t> </a:t>
            </a:r>
            <a:r>
              <a:rPr lang="en-US" dirty="0" err="1" smtClean="0"/>
              <a:t>kebijakan</a:t>
            </a:r>
            <a:r>
              <a:rPr lang="en-US" dirty="0" smtClean="0"/>
              <a:t> </a:t>
            </a:r>
            <a:r>
              <a:rPr lang="en-US" dirty="0" err="1" smtClean="0"/>
              <a:t>penanggulangan</a:t>
            </a:r>
            <a:r>
              <a:rPr lang="en-US" dirty="0" smtClean="0"/>
              <a:t> </a:t>
            </a:r>
            <a:r>
              <a:rPr lang="en-US" dirty="0" err="1" smtClean="0"/>
              <a:t>kemiskinan</a:t>
            </a:r>
            <a:r>
              <a:rPr lang="en-US" dirty="0" smtClean="0"/>
              <a:t> di Indonesia, </a:t>
            </a:r>
            <a:r>
              <a:rPr lang="en-US" dirty="0" err="1" smtClean="0"/>
              <a:t>sejak</a:t>
            </a:r>
            <a:r>
              <a:rPr lang="en-US" dirty="0" smtClean="0"/>
              <a:t> </a:t>
            </a:r>
            <a:r>
              <a:rPr lang="en-US" dirty="0" err="1" smtClean="0"/>
              <a:t>krismon</a:t>
            </a:r>
            <a:r>
              <a:rPr lang="en-US" dirty="0" smtClean="0"/>
              <a:t> </a:t>
            </a:r>
            <a:r>
              <a:rPr lang="en-US" dirty="0" err="1" smtClean="0"/>
              <a:t>sampai</a:t>
            </a:r>
            <a:r>
              <a:rPr lang="en-US" dirty="0" smtClean="0"/>
              <a:t> </a:t>
            </a:r>
            <a:r>
              <a:rPr lang="en-US" dirty="0" err="1" smtClean="0"/>
              <a:t>sekarang</a:t>
            </a:r>
            <a:endParaRPr lang="en-US" dirty="0" smtClean="0"/>
          </a:p>
          <a:p>
            <a:pPr lvl="1"/>
            <a:r>
              <a:rPr lang="en-US" dirty="0" smtClean="0"/>
              <a:t>Ada </a:t>
            </a:r>
            <a:r>
              <a:rPr lang="en-US" dirty="0" err="1" smtClean="0"/>
              <a:t>penelitian</a:t>
            </a:r>
            <a:r>
              <a:rPr lang="en-US" dirty="0" smtClean="0"/>
              <a:t> yang </a:t>
            </a:r>
            <a:r>
              <a:rPr lang="en-US" dirty="0" err="1"/>
              <a:t>t</a:t>
            </a:r>
            <a:r>
              <a:rPr lang="en-US" dirty="0" err="1" smtClean="0"/>
              <a:t>inggal</a:t>
            </a:r>
            <a:r>
              <a:rPr lang="en-US" dirty="0" smtClean="0"/>
              <a:t> di </a:t>
            </a:r>
            <a:r>
              <a:rPr lang="en-US" dirty="0" err="1" smtClean="0"/>
              <a:t>desa</a:t>
            </a:r>
            <a:r>
              <a:rPr lang="en-US" dirty="0" smtClean="0"/>
              <a:t> </a:t>
            </a:r>
            <a:r>
              <a:rPr lang="en-US" dirty="0" err="1" smtClean="0"/>
              <a:t>bertahun-tahun</a:t>
            </a:r>
            <a:endParaRPr lang="en-US" dirty="0" smtClean="0"/>
          </a:p>
          <a:p>
            <a:r>
              <a:rPr lang="en-US" dirty="0" err="1" smtClean="0"/>
              <a:t>Penelitian</a:t>
            </a:r>
            <a:r>
              <a:rPr lang="en-US" dirty="0" smtClean="0"/>
              <a:t> </a:t>
            </a:r>
            <a:r>
              <a:rPr lang="en-US" dirty="0" err="1" smtClean="0"/>
              <a:t>kualitatif</a:t>
            </a:r>
            <a:endParaRPr lang="en-US" dirty="0" smtClean="0"/>
          </a:p>
          <a:p>
            <a:pPr lvl="1"/>
            <a:r>
              <a:rPr lang="en-US" dirty="0" err="1" smtClean="0"/>
              <a:t>Kekuatan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validitas</a:t>
            </a:r>
            <a:endParaRPr lang="en-US" dirty="0" smtClean="0"/>
          </a:p>
          <a:p>
            <a:pPr lvl="1"/>
            <a:r>
              <a:rPr lang="en-US" dirty="0" err="1" smtClean="0"/>
              <a:t>Kekuatan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tipe</a:t>
            </a:r>
            <a:r>
              <a:rPr lang="en-US" dirty="0" smtClean="0"/>
              <a:t> </a:t>
            </a:r>
            <a:r>
              <a:rPr lang="en-US" dirty="0" err="1" smtClean="0"/>
              <a:t>kasus</a:t>
            </a:r>
            <a:r>
              <a:rPr lang="en-US" dirty="0" smtClean="0"/>
              <a:t> yang </a:t>
            </a:r>
            <a:r>
              <a:rPr lang="en-US" dirty="0" err="1" smtClean="0"/>
              <a:t>diambil</a:t>
            </a:r>
            <a:endParaRPr lang="en-US" dirty="0" smtClean="0"/>
          </a:p>
          <a:p>
            <a:pPr lvl="1"/>
            <a:r>
              <a:rPr lang="en-US" dirty="0" err="1" smtClean="0"/>
              <a:t>Pengembangan</a:t>
            </a:r>
            <a:r>
              <a:rPr lang="en-US" dirty="0" smtClean="0"/>
              <a:t> </a:t>
            </a:r>
            <a:r>
              <a:rPr lang="en-US" dirty="0" err="1" smtClean="0"/>
              <a:t>konsep</a:t>
            </a:r>
            <a:r>
              <a:rPr lang="en-US" dirty="0" smtClean="0"/>
              <a:t> </a:t>
            </a:r>
            <a:r>
              <a:rPr lang="en-US" dirty="0" err="1" smtClean="0"/>
              <a:t>seperti</a:t>
            </a:r>
            <a:r>
              <a:rPr lang="en-US" dirty="0" smtClean="0"/>
              <a:t> </a:t>
            </a:r>
            <a:r>
              <a:rPr lang="en-US" dirty="0" err="1" smtClean="0"/>
              <a:t>isu</a:t>
            </a:r>
            <a:r>
              <a:rPr lang="en-US" dirty="0" smtClean="0"/>
              <a:t> </a:t>
            </a:r>
            <a:r>
              <a:rPr lang="en-US" dirty="0" err="1" smtClean="0"/>
              <a:t>utama</a:t>
            </a:r>
            <a:r>
              <a:rPr lang="en-US" dirty="0" smtClean="0"/>
              <a:t> (</a:t>
            </a:r>
            <a:r>
              <a:rPr lang="en-US" dirty="0" err="1" smtClean="0"/>
              <a:t>sumber</a:t>
            </a:r>
            <a:r>
              <a:rPr lang="en-US" dirty="0" smtClean="0"/>
              <a:t> </a:t>
            </a:r>
            <a:r>
              <a:rPr lang="en-US" dirty="0" err="1" smtClean="0"/>
              <a:t>kebijakan</a:t>
            </a:r>
            <a:r>
              <a:rPr lang="en-US" dirty="0" smtClean="0"/>
              <a:t> </a:t>
            </a:r>
            <a:r>
              <a:rPr lang="en-US" dirty="0" err="1" smtClean="0"/>
              <a:t>lebih</a:t>
            </a:r>
            <a:r>
              <a:rPr lang="en-US" dirty="0" smtClean="0"/>
              <a:t> </a:t>
            </a:r>
            <a:r>
              <a:rPr lang="en-US" dirty="0" err="1" smtClean="0"/>
              <a:t>lanjut</a:t>
            </a:r>
            <a:r>
              <a:rPr lang="en-US" dirty="0" smtClean="0"/>
              <a:t>), </a:t>
            </a:r>
            <a:r>
              <a:rPr lang="en-US" dirty="0" err="1" smtClean="0"/>
              <a:t>faktor</a:t>
            </a:r>
            <a:r>
              <a:rPr lang="en-US" dirty="0" smtClean="0"/>
              <a:t> </a:t>
            </a:r>
            <a:r>
              <a:rPr lang="en-US" dirty="0" err="1" smtClean="0"/>
              <a:t>pendukung</a:t>
            </a:r>
            <a:r>
              <a:rPr lang="en-US" dirty="0" smtClean="0"/>
              <a:t> (</a:t>
            </a:r>
            <a:r>
              <a:rPr lang="en-US" dirty="0" err="1" smtClean="0"/>
              <a:t>sumber</a:t>
            </a:r>
            <a:r>
              <a:rPr lang="en-US" dirty="0" smtClean="0"/>
              <a:t> </a:t>
            </a:r>
            <a:r>
              <a:rPr lang="en-US" dirty="0" err="1" smtClean="0"/>
              <a:t>kegiatan</a:t>
            </a:r>
            <a:r>
              <a:rPr lang="en-US" dirty="0" smtClean="0"/>
              <a:t> </a:t>
            </a:r>
            <a:r>
              <a:rPr lang="en-US" dirty="0" err="1" smtClean="0"/>
              <a:t>strategis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2CDE5-816C-AC4F-B22E-592C08162D7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19330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WhatsApp Image 2020-04-17 at 07.03.43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34498" y="166902"/>
            <a:ext cx="6852302" cy="1034053"/>
          </a:xfrm>
        </p:spPr>
        <p:txBody>
          <a:bodyPr>
            <a:noAutofit/>
          </a:bodyPr>
          <a:lstStyle/>
          <a:p>
            <a:pPr algn="l"/>
            <a:r>
              <a:rPr lang="en-US" sz="2400" b="1" dirty="0">
                <a:solidFill>
                  <a:srgbClr val="FFFF00"/>
                </a:solidFill>
                <a:latin typeface="Arial Narrow"/>
                <a:cs typeface="Arial Narrow"/>
              </a:rPr>
              <a:t>DESA POTENSIAL MENYALURKAN BANTUAN LANGSUNG TUNAI DANA DESA (BLT-DD)</a:t>
            </a:r>
            <a:r>
              <a:rPr lang="en-US" sz="1400" dirty="0">
                <a:solidFill>
                  <a:srgbClr val="FFFF00"/>
                </a:solidFill>
                <a:latin typeface="Arial Narrow"/>
                <a:cs typeface="Arial Narrow"/>
              </a:rPr>
              <a:t> </a:t>
            </a:r>
            <a:br>
              <a:rPr lang="en-US" sz="1400" dirty="0">
                <a:solidFill>
                  <a:srgbClr val="FFFF00"/>
                </a:solidFill>
                <a:latin typeface="Arial Narrow"/>
                <a:cs typeface="Arial Narrow"/>
              </a:rPr>
            </a:br>
            <a:r>
              <a:rPr lang="en-US" sz="2400" b="1" dirty="0">
                <a:solidFill>
                  <a:srgbClr val="FFFF00"/>
                </a:solidFill>
                <a:latin typeface="Arial Narrow"/>
                <a:cs typeface="Arial Narrow"/>
              </a:rPr>
              <a:t>PER 15 JULI 2020</a:t>
            </a:r>
            <a:endParaRPr lang="en-US" sz="2400" dirty="0">
              <a:solidFill>
                <a:srgbClr val="FFFF00"/>
              </a:solidFill>
              <a:latin typeface="Arial Narrow"/>
              <a:cs typeface="Arial Narrow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34498" y="1240032"/>
            <a:ext cx="7229446" cy="3704034"/>
          </a:xfrm>
        </p:spPr>
        <p:txBody>
          <a:bodyPr>
            <a:normAutofit lnSpcReduction="10000"/>
          </a:bodyPr>
          <a:lstStyle/>
          <a:p>
            <a:r>
              <a:rPr lang="en-US" dirty="0" err="1">
                <a:solidFill>
                  <a:schemeClr val="bg1"/>
                </a:solidFill>
                <a:latin typeface="Arial Narrow"/>
                <a:cs typeface="Arial Narrow"/>
              </a:rPr>
              <a:t>Jumlah</a:t>
            </a:r>
            <a:r>
              <a:rPr lang="en-US" dirty="0">
                <a:solidFill>
                  <a:schemeClr val="bg1"/>
                </a:solidFill>
                <a:latin typeface="Arial Narrow"/>
                <a:cs typeface="Arial Narrow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rial Narrow"/>
                <a:cs typeface="Arial Narrow"/>
              </a:rPr>
              <a:t>desa</a:t>
            </a:r>
            <a:r>
              <a:rPr lang="en-US" dirty="0">
                <a:solidFill>
                  <a:schemeClr val="bg1"/>
                </a:solidFill>
                <a:latin typeface="Arial Narrow"/>
                <a:cs typeface="Arial Narrow"/>
              </a:rPr>
              <a:t> di Indonesia: </a:t>
            </a:r>
            <a:r>
              <a:rPr lang="en-US" b="1" dirty="0">
                <a:solidFill>
                  <a:schemeClr val="bg1"/>
                </a:solidFill>
                <a:latin typeface="Arial Narrow"/>
                <a:cs typeface="Arial Narrow"/>
              </a:rPr>
              <a:t>74.953 </a:t>
            </a:r>
            <a:r>
              <a:rPr lang="en-US" b="1" dirty="0" err="1">
                <a:solidFill>
                  <a:schemeClr val="bg1"/>
                </a:solidFill>
                <a:latin typeface="Arial Narrow"/>
                <a:cs typeface="Arial Narrow"/>
              </a:rPr>
              <a:t>desa</a:t>
            </a:r>
            <a:endParaRPr lang="en-US" sz="1600" dirty="0">
              <a:solidFill>
                <a:schemeClr val="bg1"/>
              </a:solidFill>
              <a:latin typeface="Arial Narrow"/>
              <a:cs typeface="Arial Narrow"/>
            </a:endParaRPr>
          </a:p>
          <a:p>
            <a:pPr lvl="0"/>
            <a:r>
              <a:rPr lang="en-US" dirty="0" err="1">
                <a:solidFill>
                  <a:schemeClr val="bg1"/>
                </a:solidFill>
                <a:latin typeface="Arial Narrow"/>
                <a:cs typeface="Arial Narrow"/>
              </a:rPr>
              <a:t>Desa</a:t>
            </a:r>
            <a:r>
              <a:rPr lang="en-US" dirty="0">
                <a:solidFill>
                  <a:schemeClr val="bg1"/>
                </a:solidFill>
                <a:latin typeface="Arial Narrow"/>
                <a:cs typeface="Arial Narrow"/>
              </a:rPr>
              <a:t> yang </a:t>
            </a:r>
            <a:r>
              <a:rPr lang="en-US" dirty="0" err="1">
                <a:solidFill>
                  <a:schemeClr val="bg1"/>
                </a:solidFill>
                <a:latin typeface="Arial Narrow"/>
                <a:cs typeface="Arial Narrow"/>
              </a:rPr>
              <a:t>kemungkinan</a:t>
            </a:r>
            <a:r>
              <a:rPr lang="en-US" dirty="0">
                <a:solidFill>
                  <a:schemeClr val="bg1"/>
                </a:solidFill>
                <a:latin typeface="Arial Narrow"/>
                <a:cs typeface="Arial Narrow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rial Narrow"/>
                <a:cs typeface="Arial Narrow"/>
              </a:rPr>
              <a:t>tidak</a:t>
            </a:r>
            <a:r>
              <a:rPr lang="en-US" dirty="0">
                <a:solidFill>
                  <a:schemeClr val="bg1"/>
                </a:solidFill>
                <a:latin typeface="Arial Narrow"/>
                <a:cs typeface="Arial Narrow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rial Narrow"/>
                <a:cs typeface="Arial Narrow"/>
              </a:rPr>
              <a:t>menerima</a:t>
            </a:r>
            <a:r>
              <a:rPr lang="en-US" dirty="0">
                <a:solidFill>
                  <a:schemeClr val="bg1"/>
                </a:solidFill>
                <a:latin typeface="Arial Narrow"/>
                <a:cs typeface="Arial Narrow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rial Narrow"/>
                <a:cs typeface="Arial Narrow"/>
              </a:rPr>
              <a:t>dana</a:t>
            </a:r>
            <a:r>
              <a:rPr lang="en-US" dirty="0">
                <a:solidFill>
                  <a:schemeClr val="bg1"/>
                </a:solidFill>
                <a:latin typeface="Arial Narrow"/>
                <a:cs typeface="Arial Narrow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rial Narrow"/>
                <a:cs typeface="Arial Narrow"/>
              </a:rPr>
              <a:t>desa</a:t>
            </a:r>
            <a:r>
              <a:rPr lang="en-US" dirty="0">
                <a:solidFill>
                  <a:schemeClr val="bg1"/>
                </a:solidFill>
                <a:latin typeface="Arial Narrow"/>
                <a:cs typeface="Arial Narrow"/>
              </a:rPr>
              <a:t>: </a:t>
            </a:r>
            <a:r>
              <a:rPr lang="en-US" b="1" dirty="0">
                <a:solidFill>
                  <a:schemeClr val="bg1"/>
                </a:solidFill>
                <a:latin typeface="Arial Narrow"/>
                <a:cs typeface="Arial Narrow"/>
              </a:rPr>
              <a:t>57 </a:t>
            </a:r>
            <a:r>
              <a:rPr lang="en-US" b="1" dirty="0" err="1">
                <a:solidFill>
                  <a:schemeClr val="bg1"/>
                </a:solidFill>
                <a:latin typeface="Arial Narrow"/>
                <a:cs typeface="Arial Narrow"/>
              </a:rPr>
              <a:t>desa</a:t>
            </a:r>
            <a:endParaRPr lang="en-US" b="1" dirty="0">
              <a:solidFill>
                <a:schemeClr val="bg1"/>
              </a:solidFill>
              <a:latin typeface="Arial Narrow"/>
              <a:cs typeface="Arial Narrow"/>
            </a:endParaRPr>
          </a:p>
          <a:p>
            <a:pPr lvl="0"/>
            <a:r>
              <a:rPr lang="en-US" dirty="0" err="1">
                <a:solidFill>
                  <a:schemeClr val="bg1"/>
                </a:solidFill>
                <a:latin typeface="Arial Narrow"/>
                <a:cs typeface="Arial Narrow"/>
              </a:rPr>
              <a:t>Desa</a:t>
            </a:r>
            <a:r>
              <a:rPr lang="en-US" dirty="0">
                <a:solidFill>
                  <a:schemeClr val="bg1"/>
                </a:solidFill>
                <a:latin typeface="Arial Narrow"/>
                <a:cs typeface="Arial Narrow"/>
              </a:rPr>
              <a:t> yang </a:t>
            </a:r>
            <a:r>
              <a:rPr lang="en-US" dirty="0" err="1">
                <a:solidFill>
                  <a:schemeClr val="bg1"/>
                </a:solidFill>
                <a:latin typeface="Arial Narrow"/>
                <a:cs typeface="Arial Narrow"/>
              </a:rPr>
              <a:t>tidak</a:t>
            </a:r>
            <a:r>
              <a:rPr lang="en-US" dirty="0">
                <a:solidFill>
                  <a:schemeClr val="bg1"/>
                </a:solidFill>
                <a:latin typeface="Arial Narrow"/>
                <a:cs typeface="Arial Narrow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rial Narrow"/>
                <a:cs typeface="Arial Narrow"/>
              </a:rPr>
              <a:t>menyalurkan</a:t>
            </a:r>
            <a:r>
              <a:rPr lang="en-US" dirty="0">
                <a:solidFill>
                  <a:schemeClr val="bg1"/>
                </a:solidFill>
                <a:latin typeface="Arial Narrow"/>
                <a:cs typeface="Arial Narrow"/>
              </a:rPr>
              <a:t> BLT Dana </a:t>
            </a:r>
            <a:r>
              <a:rPr lang="en-US" dirty="0" err="1">
                <a:solidFill>
                  <a:schemeClr val="bg1"/>
                </a:solidFill>
                <a:latin typeface="Arial Narrow"/>
                <a:cs typeface="Arial Narrow"/>
              </a:rPr>
              <a:t>Desa</a:t>
            </a:r>
            <a:r>
              <a:rPr lang="en-US" dirty="0">
                <a:solidFill>
                  <a:schemeClr val="bg1"/>
                </a:solidFill>
                <a:latin typeface="Arial Narrow"/>
                <a:cs typeface="Arial Narrow"/>
              </a:rPr>
              <a:t>: </a:t>
            </a:r>
            <a:r>
              <a:rPr lang="en-US" b="1" dirty="0">
                <a:solidFill>
                  <a:schemeClr val="bg1"/>
                </a:solidFill>
                <a:latin typeface="Arial Narrow"/>
                <a:cs typeface="Arial Narrow"/>
              </a:rPr>
              <a:t>61 </a:t>
            </a:r>
            <a:r>
              <a:rPr lang="en-US" b="1" dirty="0" err="1">
                <a:solidFill>
                  <a:schemeClr val="bg1"/>
                </a:solidFill>
                <a:latin typeface="Arial Narrow"/>
                <a:cs typeface="Arial Narrow"/>
              </a:rPr>
              <a:t>desa</a:t>
            </a:r>
            <a:endParaRPr lang="en-US" b="1" dirty="0">
              <a:solidFill>
                <a:schemeClr val="bg1"/>
              </a:solidFill>
              <a:latin typeface="Arial Narrow"/>
              <a:cs typeface="Arial Narrow"/>
            </a:endParaRPr>
          </a:p>
          <a:p>
            <a:pPr lvl="0"/>
            <a:r>
              <a:rPr lang="en-US" dirty="0" err="1">
                <a:solidFill>
                  <a:schemeClr val="bg1"/>
                </a:solidFill>
                <a:latin typeface="Arial Narrow"/>
                <a:cs typeface="Arial Narrow"/>
              </a:rPr>
              <a:t>Jumlah</a:t>
            </a:r>
            <a:r>
              <a:rPr lang="en-US" dirty="0">
                <a:solidFill>
                  <a:schemeClr val="bg1"/>
                </a:solidFill>
                <a:latin typeface="Arial Narrow"/>
                <a:cs typeface="Arial Narrow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rial Narrow"/>
                <a:cs typeface="Arial Narrow"/>
              </a:rPr>
              <a:t>desa</a:t>
            </a:r>
            <a:r>
              <a:rPr lang="en-US" dirty="0">
                <a:solidFill>
                  <a:schemeClr val="bg1"/>
                </a:solidFill>
                <a:latin typeface="Arial Narrow"/>
                <a:cs typeface="Arial Narrow"/>
              </a:rPr>
              <a:t> yang </a:t>
            </a:r>
            <a:r>
              <a:rPr lang="en-US" dirty="0" err="1">
                <a:solidFill>
                  <a:schemeClr val="bg1"/>
                </a:solidFill>
                <a:latin typeface="Arial Narrow"/>
                <a:cs typeface="Arial Narrow"/>
              </a:rPr>
              <a:t>potensial</a:t>
            </a:r>
            <a:r>
              <a:rPr lang="en-US" dirty="0">
                <a:solidFill>
                  <a:schemeClr val="bg1"/>
                </a:solidFill>
                <a:latin typeface="Arial Narrow"/>
                <a:cs typeface="Arial Narrow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rial Narrow"/>
                <a:cs typeface="Arial Narrow"/>
              </a:rPr>
              <a:t>menyalurkan</a:t>
            </a:r>
            <a:r>
              <a:rPr lang="en-US" dirty="0">
                <a:solidFill>
                  <a:schemeClr val="bg1"/>
                </a:solidFill>
                <a:latin typeface="Arial Narrow"/>
                <a:cs typeface="Arial Narrow"/>
              </a:rPr>
              <a:t> BLT Dana </a:t>
            </a:r>
            <a:r>
              <a:rPr lang="en-US" dirty="0" err="1">
                <a:solidFill>
                  <a:schemeClr val="bg1"/>
                </a:solidFill>
                <a:latin typeface="Arial Narrow"/>
                <a:cs typeface="Arial Narrow"/>
              </a:rPr>
              <a:t>Desa</a:t>
            </a:r>
            <a:r>
              <a:rPr lang="en-US" dirty="0">
                <a:solidFill>
                  <a:schemeClr val="bg1"/>
                </a:solidFill>
                <a:latin typeface="Arial Narrow"/>
                <a:cs typeface="Arial Narrow"/>
              </a:rPr>
              <a:t>: </a:t>
            </a:r>
            <a:r>
              <a:rPr lang="en-US" b="1" dirty="0">
                <a:solidFill>
                  <a:schemeClr val="bg1"/>
                </a:solidFill>
                <a:latin typeface="Arial Narrow"/>
                <a:cs typeface="Arial Narrow"/>
              </a:rPr>
              <a:t>74.835 </a:t>
            </a:r>
            <a:r>
              <a:rPr lang="en-US" b="1" dirty="0" err="1">
                <a:solidFill>
                  <a:schemeClr val="bg1"/>
                </a:solidFill>
                <a:latin typeface="Arial Narrow"/>
                <a:cs typeface="Arial Narrow"/>
              </a:rPr>
              <a:t>desa</a:t>
            </a:r>
            <a:endParaRPr lang="en-US" b="1" dirty="0">
              <a:solidFill>
                <a:schemeClr val="bg1"/>
              </a:solidFill>
              <a:latin typeface="Arial Narrow"/>
              <a:cs typeface="Arial Narrow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6C41C-845A-274D-B613-A04E65B156E7}" type="slidenum">
              <a:rPr lang="en-US" smtClean="0">
                <a:solidFill>
                  <a:schemeClr val="bg1"/>
                </a:solidFill>
              </a:rPr>
              <a:t>6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76340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553200" y="4835548"/>
            <a:ext cx="2133600" cy="273844"/>
          </a:xfrm>
        </p:spPr>
        <p:txBody>
          <a:bodyPr/>
          <a:lstStyle/>
          <a:p>
            <a:fld id="{4766C41C-845A-274D-B613-A04E65B156E7}" type="slidenum">
              <a:rPr lang="en-US" smtClean="0">
                <a:solidFill>
                  <a:schemeClr val="bg1"/>
                </a:solidFill>
              </a:rPr>
              <a:t>7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037118" y="4604715"/>
            <a:ext cx="3583511" cy="27699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200">
                <a:solidFill>
                  <a:schemeClr val="bg1"/>
                </a:solidFill>
                <a:latin typeface="Arial Narrow" panose="020B0606020202030204"/>
                <a:cs typeface="Arial Narrow" panose="020B0606020202030204"/>
              </a:rPr>
              <a:t>5. Referensi DTKS (Data Terpadu Kesejahteraan Sosial</a:t>
            </a:r>
            <a:r>
              <a:rPr lang="en-US" sz="1200" dirty="0">
                <a:solidFill>
                  <a:schemeClr val="bg1"/>
                </a:solidFill>
                <a:latin typeface="Arial Narrow" panose="020B0606020202030204"/>
                <a:cs typeface="Arial Narrow" panose="020B0606020202030204"/>
              </a:rPr>
              <a:t>)</a:t>
            </a:r>
          </a:p>
        </p:txBody>
      </p:sp>
      <p:pic>
        <p:nvPicPr>
          <p:cNvPr id="5" name="Picture 4" descr="WhatsApp Image 2020-04-17 at 07.03.44 (1)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041"/>
            <a:ext cx="9144000" cy="51435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102668" y="273242"/>
            <a:ext cx="7731955" cy="830997"/>
          </a:xfrm>
          <a:prstGeom prst="rect">
            <a:avLst/>
          </a:prstGeom>
          <a:solidFill>
            <a:srgbClr val="984807">
              <a:alpha val="50000"/>
            </a:srgbClr>
          </a:solidFill>
        </p:spPr>
        <p:txBody>
          <a:bodyPr wrap="none">
            <a:spAutoFit/>
          </a:bodyPr>
          <a:lstStyle/>
          <a:p>
            <a:pPr algn="r"/>
            <a:r>
              <a:rPr lang="en-US" sz="2400" b="1" dirty="0">
                <a:solidFill>
                  <a:srgbClr val="FFFF00"/>
                </a:solidFill>
                <a:latin typeface="Arial Narrow" panose="020B0606020202030204"/>
                <a:cs typeface="Arial Narrow" panose="020B0606020202030204"/>
              </a:rPr>
              <a:t>PENGGUNAAN DANA DESA UNTUK BLT DANA DESA TAHAP 1</a:t>
            </a:r>
          </a:p>
          <a:p>
            <a:pPr algn="r"/>
            <a:r>
              <a:rPr lang="en-US" sz="2400" b="1" dirty="0">
                <a:solidFill>
                  <a:srgbClr val="FFFF00"/>
                </a:solidFill>
                <a:latin typeface="Arial Narrow" panose="020B0606020202030204"/>
                <a:cs typeface="Arial Narrow" panose="020B0606020202030204"/>
              </a:rPr>
              <a:t>15 JULI 2020</a:t>
            </a:r>
            <a:endParaRPr lang="en-US" sz="2400" dirty="0">
              <a:solidFill>
                <a:srgbClr val="FFFF00"/>
              </a:solidFill>
            </a:endParaRPr>
          </a:p>
        </p:txBody>
      </p:sp>
      <p:sp>
        <p:nvSpPr>
          <p:cNvPr id="8" name="Slide Number Placeholder 3"/>
          <p:cNvSpPr txBox="1"/>
          <p:nvPr/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D1A7E6B-E62D-4BBE-97BD-566FAD374A89}" type="slidenum">
              <a:rPr lang="en-GB" smtClean="0">
                <a:solidFill>
                  <a:srgbClr val="FFFFFF"/>
                </a:solidFill>
              </a:rPr>
              <a:t>7</a:t>
            </a:fld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301175" y="1319522"/>
            <a:ext cx="5685259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/>
              <a:buChar char="•"/>
            </a:pPr>
            <a:r>
              <a:rPr lang="en-US" sz="2200" dirty="0" err="1">
                <a:solidFill>
                  <a:srgbClr val="FFFFFF"/>
                </a:solidFill>
                <a:latin typeface="Arial Narrow" panose="020B0606020202030204"/>
                <a:cs typeface="Arial Narrow" panose="020B0606020202030204"/>
              </a:rPr>
              <a:t>Desa</a:t>
            </a:r>
            <a:r>
              <a:rPr lang="en-US" sz="2200" dirty="0">
                <a:solidFill>
                  <a:srgbClr val="FFFFFF"/>
                </a:solidFill>
                <a:latin typeface="Arial Narrow" panose="020B0606020202030204"/>
                <a:cs typeface="Arial Narrow" panose="020B0606020202030204"/>
              </a:rPr>
              <a:t> yang </a:t>
            </a:r>
            <a:r>
              <a:rPr lang="en-US" sz="2200" dirty="0" err="1">
                <a:solidFill>
                  <a:srgbClr val="FFFFFF"/>
                </a:solidFill>
                <a:latin typeface="Arial Narrow" panose="020B0606020202030204"/>
                <a:cs typeface="Arial Narrow" panose="020B0606020202030204"/>
              </a:rPr>
              <a:t>telah</a:t>
            </a:r>
            <a:r>
              <a:rPr lang="en-US" sz="2200" dirty="0">
                <a:solidFill>
                  <a:srgbClr val="FFFFFF"/>
                </a:solidFill>
                <a:latin typeface="Arial Narrow" panose="020B0606020202030204"/>
                <a:cs typeface="Arial Narrow" panose="020B0606020202030204"/>
              </a:rPr>
              <a:t> </a:t>
            </a:r>
            <a:r>
              <a:rPr lang="en-US" sz="2200" dirty="0" err="1">
                <a:solidFill>
                  <a:srgbClr val="FFFFFF"/>
                </a:solidFill>
                <a:latin typeface="Arial Narrow" panose="020B0606020202030204"/>
                <a:cs typeface="Arial Narrow" panose="020B0606020202030204"/>
              </a:rPr>
              <a:t>menerima</a:t>
            </a:r>
            <a:r>
              <a:rPr lang="en-US" sz="2200" dirty="0">
                <a:solidFill>
                  <a:srgbClr val="FFFFFF"/>
                </a:solidFill>
                <a:latin typeface="Arial Narrow" panose="020B0606020202030204"/>
                <a:cs typeface="Arial Narrow" panose="020B0606020202030204"/>
              </a:rPr>
              <a:t> dana </a:t>
            </a:r>
            <a:r>
              <a:rPr lang="en-US" sz="2200" dirty="0" err="1">
                <a:solidFill>
                  <a:srgbClr val="FFFFFF"/>
                </a:solidFill>
                <a:latin typeface="Arial Narrow" panose="020B0606020202030204"/>
                <a:cs typeface="Arial Narrow" panose="020B0606020202030204"/>
              </a:rPr>
              <a:t>desa</a:t>
            </a:r>
            <a:r>
              <a:rPr lang="en-US" sz="2200" dirty="0">
                <a:solidFill>
                  <a:srgbClr val="FFFFFF"/>
                </a:solidFill>
                <a:latin typeface="Arial Narrow" panose="020B0606020202030204"/>
                <a:cs typeface="Arial Narrow" panose="020B0606020202030204"/>
              </a:rPr>
              <a:t> </a:t>
            </a:r>
            <a:r>
              <a:rPr lang="en-US" sz="2200" b="1" dirty="0">
                <a:solidFill>
                  <a:srgbClr val="FFFFFF"/>
                </a:solidFill>
                <a:latin typeface="Arial Narrow" panose="020B0606020202030204"/>
              </a:rPr>
              <a:t>74.875 </a:t>
            </a:r>
            <a:r>
              <a:rPr lang="en-US" sz="2200" b="1" dirty="0" err="1">
                <a:solidFill>
                  <a:srgbClr val="FFFFFF"/>
                </a:solidFill>
                <a:latin typeface="Arial Narrow" panose="020B0606020202030204"/>
                <a:cs typeface="Arial Narrow" panose="020B0606020202030204"/>
              </a:rPr>
              <a:t>desa</a:t>
            </a:r>
            <a:r>
              <a:rPr lang="en-US" sz="2200" b="1" dirty="0">
                <a:solidFill>
                  <a:srgbClr val="FFFFFF"/>
                </a:solidFill>
                <a:latin typeface="Arial Narrow" panose="020B0606020202030204"/>
                <a:cs typeface="Arial Narrow" panose="020B0606020202030204"/>
              </a:rPr>
              <a:t> (99% </a:t>
            </a:r>
            <a:r>
              <a:rPr lang="en-US" sz="2200" b="1" dirty="0" err="1">
                <a:solidFill>
                  <a:srgbClr val="FFFFFF"/>
                </a:solidFill>
                <a:latin typeface="Arial Narrow" panose="020B0606020202030204"/>
                <a:cs typeface="Arial Narrow" panose="020B0606020202030204"/>
              </a:rPr>
              <a:t>dari</a:t>
            </a:r>
            <a:r>
              <a:rPr lang="en-US" sz="2200" b="1" dirty="0">
                <a:solidFill>
                  <a:srgbClr val="FFFFFF"/>
                </a:solidFill>
                <a:latin typeface="Arial Narrow" panose="020B0606020202030204"/>
                <a:cs typeface="Arial Narrow" panose="020B0606020202030204"/>
              </a:rPr>
              <a:t> 74.953 </a:t>
            </a:r>
            <a:r>
              <a:rPr lang="en-US" sz="2200" b="1" dirty="0" err="1">
                <a:solidFill>
                  <a:srgbClr val="FFFFFF"/>
                </a:solidFill>
                <a:latin typeface="Arial Narrow" panose="020B0606020202030204"/>
                <a:cs typeface="Arial Narrow" panose="020B0606020202030204"/>
              </a:rPr>
              <a:t>desa</a:t>
            </a:r>
            <a:r>
              <a:rPr lang="en-US" sz="2200" b="1" dirty="0">
                <a:solidFill>
                  <a:srgbClr val="FFFFFF"/>
                </a:solidFill>
                <a:latin typeface="Arial Narrow" panose="020B0606020202030204"/>
                <a:cs typeface="Arial Narrow" panose="020B0606020202030204"/>
              </a:rPr>
              <a:t>)</a:t>
            </a:r>
            <a:r>
              <a:rPr lang="en-US" sz="2200" dirty="0">
                <a:solidFill>
                  <a:srgbClr val="FFFFFF"/>
                </a:solidFill>
                <a:latin typeface="Arial Narrow" panose="020B0606020202030204"/>
                <a:cs typeface="Arial Narrow" panose="020B0606020202030204"/>
              </a:rPr>
              <a:t>. </a:t>
            </a:r>
          </a:p>
          <a:p>
            <a:pPr marL="285750" indent="-285750">
              <a:buFont typeface="Arial" panose="020B0604020202020204"/>
              <a:buChar char="•"/>
            </a:pPr>
            <a:r>
              <a:rPr lang="en-US" sz="2200" dirty="0" err="1">
                <a:solidFill>
                  <a:schemeClr val="bg1"/>
                </a:solidFill>
                <a:latin typeface="Arial Narrow" panose="020B0606020202030204"/>
                <a:cs typeface="Arial Narrow" panose="020B0606020202030204"/>
              </a:rPr>
              <a:t>Desa</a:t>
            </a:r>
            <a:r>
              <a:rPr lang="en-US" sz="2200" dirty="0">
                <a:solidFill>
                  <a:schemeClr val="bg1"/>
                </a:solidFill>
                <a:latin typeface="Arial Narrow" panose="020B0606020202030204"/>
                <a:cs typeface="Arial Narrow" panose="020B0606020202030204"/>
              </a:rPr>
              <a:t> yang </a:t>
            </a:r>
            <a:r>
              <a:rPr lang="en-US" sz="2200" dirty="0" err="1">
                <a:solidFill>
                  <a:schemeClr val="bg1"/>
                </a:solidFill>
                <a:latin typeface="Arial Narrow" panose="020B0606020202030204"/>
                <a:cs typeface="Arial Narrow" panose="020B0606020202030204"/>
              </a:rPr>
              <a:t>telah</a:t>
            </a:r>
            <a:r>
              <a:rPr lang="en-US" sz="2200" dirty="0">
                <a:solidFill>
                  <a:schemeClr val="bg1"/>
                </a:solidFill>
                <a:latin typeface="Arial Narrow" panose="020B0606020202030204"/>
                <a:cs typeface="Arial Narrow" panose="020B0606020202030204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Arial Narrow" panose="020B0606020202030204"/>
                <a:cs typeface="Arial Narrow" panose="020B0606020202030204"/>
              </a:rPr>
              <a:t>menetapkan</a:t>
            </a:r>
            <a:r>
              <a:rPr lang="en-US" sz="2200" dirty="0">
                <a:solidFill>
                  <a:schemeClr val="bg1"/>
                </a:solidFill>
                <a:latin typeface="Arial Narrow" panose="020B0606020202030204"/>
                <a:cs typeface="Arial Narrow" panose="020B0606020202030204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Arial Narrow" panose="020B0606020202030204"/>
                <a:cs typeface="Arial Narrow" panose="020B0606020202030204"/>
              </a:rPr>
              <a:t>calon</a:t>
            </a:r>
            <a:r>
              <a:rPr lang="en-US" sz="2200" dirty="0">
                <a:solidFill>
                  <a:schemeClr val="bg1"/>
                </a:solidFill>
                <a:latin typeface="Arial Narrow" panose="020B0606020202030204"/>
                <a:cs typeface="Arial Narrow" panose="020B0606020202030204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Arial Narrow" panose="020B0606020202030204"/>
                <a:cs typeface="Arial Narrow" panose="020B0606020202030204"/>
              </a:rPr>
              <a:t>Keluarga</a:t>
            </a:r>
            <a:r>
              <a:rPr lang="en-US" sz="2200" dirty="0">
                <a:solidFill>
                  <a:schemeClr val="bg1"/>
                </a:solidFill>
                <a:latin typeface="Arial Narrow" panose="020B0606020202030204"/>
                <a:cs typeface="Arial Narrow" panose="020B0606020202030204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Arial Narrow" panose="020B0606020202030204"/>
                <a:cs typeface="Arial Narrow" panose="020B0606020202030204"/>
              </a:rPr>
              <a:t>Penerima</a:t>
            </a:r>
            <a:r>
              <a:rPr lang="en-US" sz="2200" dirty="0">
                <a:solidFill>
                  <a:schemeClr val="bg1"/>
                </a:solidFill>
                <a:latin typeface="Arial Narrow" panose="020B0606020202030204"/>
                <a:cs typeface="Arial Narrow" panose="020B0606020202030204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Arial Narrow" panose="020B0606020202030204"/>
                <a:cs typeface="Arial Narrow" panose="020B0606020202030204"/>
              </a:rPr>
              <a:t>Manfaat</a:t>
            </a:r>
            <a:r>
              <a:rPr lang="en-US" sz="2200" dirty="0">
                <a:solidFill>
                  <a:schemeClr val="bg1"/>
                </a:solidFill>
                <a:latin typeface="Arial Narrow" panose="020B0606020202030204"/>
                <a:cs typeface="Arial Narrow" panose="020B0606020202030204"/>
              </a:rPr>
              <a:t> (KPM) BLT Dana </a:t>
            </a:r>
            <a:r>
              <a:rPr lang="en-US" sz="2200" dirty="0" err="1">
                <a:solidFill>
                  <a:schemeClr val="bg1"/>
                </a:solidFill>
                <a:latin typeface="Arial Narrow" panose="020B0606020202030204"/>
                <a:cs typeface="Arial Narrow" panose="020B0606020202030204"/>
              </a:rPr>
              <a:t>Desa</a:t>
            </a:r>
            <a:r>
              <a:rPr lang="en-US" sz="2200" dirty="0">
                <a:solidFill>
                  <a:schemeClr val="bg1"/>
                </a:solidFill>
                <a:latin typeface="Arial Narrow" panose="020B0606020202030204"/>
                <a:cs typeface="Arial Narrow" panose="020B0606020202030204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Arial Narrow" panose="020B0606020202030204"/>
                <a:cs typeface="Arial Narrow" panose="020B0606020202030204"/>
              </a:rPr>
              <a:t>melalui</a:t>
            </a:r>
            <a:r>
              <a:rPr lang="en-US" sz="2200" dirty="0">
                <a:solidFill>
                  <a:schemeClr val="bg1"/>
                </a:solidFill>
                <a:latin typeface="Arial Narrow" panose="020B0606020202030204"/>
                <a:cs typeface="Arial Narrow" panose="020B0606020202030204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Arial Narrow" panose="020B0606020202030204"/>
                <a:cs typeface="Arial Narrow" panose="020B0606020202030204"/>
              </a:rPr>
              <a:t>musdes</a:t>
            </a:r>
            <a:r>
              <a:rPr lang="en-US" sz="2200" dirty="0">
                <a:solidFill>
                  <a:schemeClr val="bg1"/>
                </a:solidFill>
                <a:latin typeface="Arial Narrow" panose="020B0606020202030204"/>
                <a:cs typeface="Arial Narrow" panose="020B0606020202030204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Arial Narrow" panose="020B0606020202030204"/>
                <a:cs typeface="Arial Narrow" panose="020B0606020202030204"/>
              </a:rPr>
              <a:t>khusus</a:t>
            </a:r>
            <a:r>
              <a:rPr lang="en-US" sz="2200" dirty="0">
                <a:solidFill>
                  <a:schemeClr val="bg1"/>
                </a:solidFill>
                <a:latin typeface="Arial Narrow" panose="020B0606020202030204"/>
                <a:cs typeface="Arial Narrow" panose="020B0606020202030204"/>
              </a:rPr>
              <a:t>: </a:t>
            </a:r>
            <a:r>
              <a:rPr lang="en-US" sz="2200" b="1" dirty="0">
                <a:solidFill>
                  <a:srgbClr val="FFFFFF"/>
                </a:solidFill>
                <a:latin typeface="Arial Narrow" panose="020B0606020202030204"/>
              </a:rPr>
              <a:t>74.796 </a:t>
            </a:r>
            <a:r>
              <a:rPr lang="en-US" sz="2200" b="1" dirty="0" err="1">
                <a:solidFill>
                  <a:schemeClr val="bg1"/>
                </a:solidFill>
                <a:latin typeface="Arial Narrow" panose="020B0606020202030204"/>
                <a:cs typeface="Arial Narrow" panose="020B0606020202030204"/>
              </a:rPr>
              <a:t>desa</a:t>
            </a:r>
            <a:r>
              <a:rPr lang="en-US" sz="2200" b="1" dirty="0">
                <a:solidFill>
                  <a:schemeClr val="bg1"/>
                </a:solidFill>
                <a:latin typeface="Arial Narrow" panose="020B0606020202030204"/>
                <a:cs typeface="Arial Narrow" panose="020B0606020202030204"/>
              </a:rPr>
              <a:t> (99% </a:t>
            </a:r>
            <a:r>
              <a:rPr lang="en-US" sz="2200" dirty="0" err="1">
                <a:solidFill>
                  <a:schemeClr val="bg1"/>
                </a:solidFill>
                <a:latin typeface="Arial Narrow" panose="020B0606020202030204"/>
                <a:cs typeface="Arial Narrow" panose="020B0606020202030204"/>
              </a:rPr>
              <a:t>dari</a:t>
            </a:r>
            <a:r>
              <a:rPr lang="en-US" sz="2200" dirty="0">
                <a:solidFill>
                  <a:schemeClr val="bg1"/>
                </a:solidFill>
                <a:latin typeface="Arial Narrow" panose="020B0606020202030204"/>
                <a:cs typeface="Arial Narrow" panose="020B0606020202030204"/>
              </a:rPr>
              <a:t> </a:t>
            </a:r>
            <a:r>
              <a:rPr lang="en-US" sz="2200" dirty="0">
                <a:solidFill>
                  <a:srgbClr val="FFFFFF"/>
                </a:solidFill>
                <a:latin typeface="Arial Narrow" panose="020B0606020202030204"/>
              </a:rPr>
              <a:t>74.875</a:t>
            </a:r>
            <a:r>
              <a:rPr lang="en-US" sz="2200" dirty="0">
                <a:solidFill>
                  <a:schemeClr val="bg1"/>
                </a:solidFill>
                <a:latin typeface="Arial Narrow" panose="020B0606020202030204"/>
                <a:cs typeface="Arial Narrow" panose="020B0606020202030204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Arial Narrow" panose="020B0606020202030204"/>
                <a:cs typeface="Arial Narrow" panose="020B0606020202030204"/>
              </a:rPr>
              <a:t>desa</a:t>
            </a:r>
            <a:r>
              <a:rPr lang="en-US" sz="2200" b="1" dirty="0">
                <a:solidFill>
                  <a:schemeClr val="bg1"/>
                </a:solidFill>
                <a:latin typeface="Arial Narrow" panose="020B0606020202030204"/>
                <a:cs typeface="Arial Narrow" panose="020B0606020202030204"/>
              </a:rPr>
              <a:t>)</a:t>
            </a:r>
            <a:endParaRPr lang="en-US" sz="2200" dirty="0">
              <a:solidFill>
                <a:schemeClr val="bg1"/>
              </a:solidFill>
              <a:latin typeface="Arial Narrow" panose="020B0606020202030204"/>
              <a:cs typeface="Arial Narrow" panose="020B0606020202030204"/>
            </a:endParaRPr>
          </a:p>
          <a:p>
            <a:pPr marL="285750" indent="-285750">
              <a:buFont typeface="Arial" panose="020B0604020202020204"/>
              <a:buChar char="•"/>
            </a:pPr>
            <a:r>
              <a:rPr lang="en-US" sz="2200" dirty="0" err="1">
                <a:solidFill>
                  <a:schemeClr val="bg1"/>
                </a:solidFill>
                <a:latin typeface="Arial Narrow" panose="020B0606020202030204"/>
                <a:cs typeface="Arial Narrow" panose="020B0606020202030204"/>
              </a:rPr>
              <a:t>Desa</a:t>
            </a:r>
            <a:r>
              <a:rPr lang="en-US" sz="2200" dirty="0">
                <a:solidFill>
                  <a:schemeClr val="bg1"/>
                </a:solidFill>
                <a:latin typeface="Arial Narrow" panose="020B0606020202030204"/>
                <a:cs typeface="Arial Narrow" panose="020B0606020202030204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Arial Narrow" panose="020B0606020202030204"/>
                <a:cs typeface="Arial Narrow" panose="020B0606020202030204"/>
              </a:rPr>
              <a:t>sudah</a:t>
            </a:r>
            <a:r>
              <a:rPr lang="en-US" sz="2200" dirty="0">
                <a:solidFill>
                  <a:schemeClr val="bg1"/>
                </a:solidFill>
                <a:latin typeface="Arial Narrow" panose="020B0606020202030204"/>
                <a:cs typeface="Arial Narrow" panose="020B0606020202030204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Arial Narrow" panose="020B0606020202030204"/>
                <a:cs typeface="Arial Narrow" panose="020B0606020202030204"/>
              </a:rPr>
              <a:t>menyalurkan</a:t>
            </a:r>
            <a:r>
              <a:rPr lang="en-US" sz="2200" dirty="0">
                <a:solidFill>
                  <a:schemeClr val="bg1"/>
                </a:solidFill>
                <a:latin typeface="Arial Narrow" panose="020B0606020202030204"/>
                <a:cs typeface="Arial Narrow" panose="020B0606020202030204"/>
              </a:rPr>
              <a:t> BLT Dana </a:t>
            </a:r>
            <a:r>
              <a:rPr lang="en-US" sz="2200" dirty="0" err="1">
                <a:solidFill>
                  <a:schemeClr val="bg1"/>
                </a:solidFill>
                <a:latin typeface="Arial Narrow" panose="020B0606020202030204"/>
                <a:cs typeface="Arial Narrow" panose="020B0606020202030204"/>
              </a:rPr>
              <a:t>Desa</a:t>
            </a:r>
            <a:r>
              <a:rPr lang="en-US" sz="2200" dirty="0">
                <a:solidFill>
                  <a:schemeClr val="bg1"/>
                </a:solidFill>
                <a:latin typeface="Arial Narrow" panose="020B0606020202030204"/>
                <a:cs typeface="Arial Narrow" panose="020B0606020202030204"/>
              </a:rPr>
              <a:t> : </a:t>
            </a:r>
            <a:r>
              <a:rPr lang="en-US" sz="2200" b="1" dirty="0" smtClean="0">
                <a:solidFill>
                  <a:srgbClr val="FFFFFF"/>
                </a:solidFill>
                <a:latin typeface="Arial Narrow" panose="020B0606020202030204"/>
              </a:rPr>
              <a:t>73.001 </a:t>
            </a:r>
            <a:r>
              <a:rPr lang="en-US" sz="2200" b="1" dirty="0" err="1" smtClean="0">
                <a:solidFill>
                  <a:schemeClr val="bg1"/>
                </a:solidFill>
                <a:latin typeface="Arial Narrow" panose="020B0606020202030204"/>
                <a:cs typeface="Arial Narrow" panose="020B0606020202030204"/>
              </a:rPr>
              <a:t>desa</a:t>
            </a:r>
            <a:r>
              <a:rPr lang="en-US" sz="2200" b="1" dirty="0" smtClean="0">
                <a:solidFill>
                  <a:schemeClr val="bg1"/>
                </a:solidFill>
                <a:latin typeface="Arial Narrow" panose="020B0606020202030204"/>
                <a:cs typeface="Arial Narrow" panose="020B0606020202030204"/>
              </a:rPr>
              <a:t> </a:t>
            </a:r>
            <a:r>
              <a:rPr lang="en-US" sz="2200" b="1" dirty="0">
                <a:solidFill>
                  <a:schemeClr val="bg1"/>
                </a:solidFill>
                <a:latin typeface="Arial Narrow" panose="020B0606020202030204"/>
                <a:cs typeface="Arial Narrow" panose="020B0606020202030204"/>
              </a:rPr>
              <a:t>(97% </a:t>
            </a:r>
            <a:r>
              <a:rPr lang="en-US" sz="2200" dirty="0" err="1">
                <a:solidFill>
                  <a:schemeClr val="bg1"/>
                </a:solidFill>
                <a:latin typeface="Arial Narrow" panose="020B0606020202030204"/>
                <a:cs typeface="Arial Narrow" panose="020B0606020202030204"/>
              </a:rPr>
              <a:t>dari</a:t>
            </a:r>
            <a:r>
              <a:rPr lang="en-US" sz="2200" dirty="0">
                <a:solidFill>
                  <a:schemeClr val="bg1"/>
                </a:solidFill>
                <a:latin typeface="Arial Narrow" panose="020B0606020202030204"/>
                <a:cs typeface="Arial Narrow" panose="020B0606020202030204"/>
              </a:rPr>
              <a:t> </a:t>
            </a:r>
            <a:r>
              <a:rPr lang="en-US" sz="2200" dirty="0">
                <a:solidFill>
                  <a:srgbClr val="FFFFFF"/>
                </a:solidFill>
                <a:latin typeface="Arial Narrow" panose="020B0606020202030204"/>
              </a:rPr>
              <a:t>74.875</a:t>
            </a:r>
            <a:r>
              <a:rPr lang="en-US" sz="2200" dirty="0">
                <a:solidFill>
                  <a:schemeClr val="bg1"/>
                </a:solidFill>
                <a:latin typeface="Arial Narrow" panose="020B0606020202030204"/>
                <a:cs typeface="Arial Narrow" panose="020B0606020202030204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Arial Narrow" panose="020B0606020202030204"/>
                <a:cs typeface="Arial Narrow" panose="020B0606020202030204"/>
              </a:rPr>
              <a:t>desa</a:t>
            </a:r>
            <a:r>
              <a:rPr lang="en-US" sz="2200" b="1" dirty="0">
                <a:solidFill>
                  <a:schemeClr val="bg1"/>
                </a:solidFill>
                <a:latin typeface="Arial Narrow" panose="020B0606020202030204"/>
                <a:cs typeface="Arial Narrow" panose="020B0606020202030204"/>
              </a:rPr>
              <a:t>) </a:t>
            </a:r>
            <a:endParaRPr lang="en-US" sz="2200" dirty="0">
              <a:solidFill>
                <a:schemeClr val="bg1"/>
              </a:solidFill>
              <a:latin typeface="Arial Narrow" panose="020B0606020202030204"/>
              <a:cs typeface="Arial Narrow" panose="020B0606020202030204"/>
            </a:endParaRPr>
          </a:p>
        </p:txBody>
      </p:sp>
    </p:spTree>
    <p:extLst>
      <p:ext uri="{BB962C8B-B14F-4D97-AF65-F5344CB8AC3E}">
        <p14:creationId xmlns:p14="http://schemas.microsoft.com/office/powerpoint/2010/main" val="23638568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553200" y="4835548"/>
            <a:ext cx="2133600" cy="273844"/>
          </a:xfrm>
        </p:spPr>
        <p:txBody>
          <a:bodyPr/>
          <a:lstStyle/>
          <a:p>
            <a:fld id="{4766C41C-845A-274D-B613-A04E65B156E7}" type="slidenum">
              <a:rPr lang="en-US" smtClean="0">
                <a:solidFill>
                  <a:schemeClr val="bg1"/>
                </a:solidFill>
              </a:rPr>
              <a:t>8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037118" y="4604715"/>
            <a:ext cx="3583511" cy="27699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200">
                <a:solidFill>
                  <a:schemeClr val="bg1"/>
                </a:solidFill>
                <a:latin typeface="Arial Narrow" panose="020B0606020202030204"/>
                <a:cs typeface="Arial Narrow" panose="020B0606020202030204"/>
              </a:rPr>
              <a:t>5. Referensi DTKS (Data Terpadu Kesejahteraan Sosial</a:t>
            </a:r>
            <a:r>
              <a:rPr lang="en-US" sz="1200" dirty="0">
                <a:solidFill>
                  <a:schemeClr val="bg1"/>
                </a:solidFill>
                <a:latin typeface="Arial Narrow" panose="020B0606020202030204"/>
                <a:cs typeface="Arial Narrow" panose="020B0606020202030204"/>
              </a:rPr>
              <a:t>)</a:t>
            </a:r>
          </a:p>
        </p:txBody>
      </p:sp>
      <p:pic>
        <p:nvPicPr>
          <p:cNvPr id="5" name="Picture 4" descr="WhatsApp Image 2020-04-17 at 07.03.44 (1)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041"/>
            <a:ext cx="9144000" cy="51435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843103" y="197042"/>
            <a:ext cx="7686720" cy="954107"/>
          </a:xfrm>
          <a:prstGeom prst="rect">
            <a:avLst/>
          </a:prstGeom>
          <a:solidFill>
            <a:srgbClr val="984807">
              <a:alpha val="50000"/>
            </a:srgbClr>
          </a:solidFill>
        </p:spPr>
        <p:txBody>
          <a:bodyPr wrap="none">
            <a:spAutoFit/>
          </a:bodyPr>
          <a:lstStyle/>
          <a:p>
            <a:pPr algn="r"/>
            <a:r>
              <a:rPr lang="en-US" sz="2800" b="1" dirty="0">
                <a:solidFill>
                  <a:srgbClr val="FFFF00"/>
                </a:solidFill>
                <a:latin typeface="Arial Narrow" panose="020B0606020202030204"/>
                <a:cs typeface="Arial Narrow" panose="020B0606020202030204"/>
              </a:rPr>
              <a:t>PENGGUNAAN DANA DESA UNTUK BLT DANA DESA</a:t>
            </a:r>
          </a:p>
          <a:p>
            <a:pPr algn="r"/>
            <a:r>
              <a:rPr lang="en-US" sz="2800" b="1" dirty="0">
                <a:solidFill>
                  <a:srgbClr val="FFFF00"/>
                </a:solidFill>
                <a:latin typeface="Arial Narrow" panose="020B0606020202030204"/>
                <a:cs typeface="Arial Narrow" panose="020B0606020202030204"/>
              </a:rPr>
              <a:t>15 JULI 2020</a:t>
            </a:r>
          </a:p>
        </p:txBody>
      </p:sp>
      <p:sp>
        <p:nvSpPr>
          <p:cNvPr id="8" name="Slide Number Placeholder 3"/>
          <p:cNvSpPr txBox="1"/>
          <p:nvPr/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D1A7E6B-E62D-4BBE-97BD-566FAD374A89}" type="slidenum">
              <a:rPr lang="en-GB" smtClean="0">
                <a:solidFill>
                  <a:srgbClr val="FFFFFF"/>
                </a:solidFill>
              </a:rPr>
              <a:t>8</a:t>
            </a:fld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688567" y="1536622"/>
            <a:ext cx="5354014" cy="27853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/>
              <a:buChar char="•"/>
            </a:pPr>
            <a:r>
              <a:rPr lang="en-US" sz="2000" dirty="0" err="1">
                <a:solidFill>
                  <a:srgbClr val="FFFFFF"/>
                </a:solidFill>
                <a:latin typeface="Arial Narrow" panose="020B0606020202030204"/>
                <a:cs typeface="Arial Narrow" panose="020B0606020202030204"/>
              </a:rPr>
              <a:t>Keluarga</a:t>
            </a:r>
            <a:r>
              <a:rPr lang="en-US" sz="2000" dirty="0">
                <a:solidFill>
                  <a:srgbClr val="FFFFFF"/>
                </a:solidFill>
                <a:latin typeface="Arial Narrow" panose="020B0606020202030204"/>
                <a:cs typeface="Arial Narrow" panose="020B0606020202030204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Arial Narrow" panose="020B0606020202030204"/>
                <a:cs typeface="Arial Narrow" panose="020B0606020202030204"/>
              </a:rPr>
              <a:t>penerima</a:t>
            </a:r>
            <a:r>
              <a:rPr lang="en-US" sz="2000" dirty="0">
                <a:solidFill>
                  <a:srgbClr val="FFFFFF"/>
                </a:solidFill>
                <a:latin typeface="Arial Narrow" panose="020B0606020202030204"/>
                <a:cs typeface="Arial Narrow" panose="020B0606020202030204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Arial Narrow" panose="020B0606020202030204"/>
                <a:cs typeface="Arial Narrow" panose="020B0606020202030204"/>
              </a:rPr>
              <a:t>manfaat</a:t>
            </a:r>
            <a:r>
              <a:rPr lang="en-US" sz="2000" dirty="0">
                <a:solidFill>
                  <a:srgbClr val="FFFFFF"/>
                </a:solidFill>
                <a:latin typeface="Arial Narrow" panose="020B0606020202030204"/>
                <a:cs typeface="Arial Narrow" panose="020B0606020202030204"/>
              </a:rPr>
              <a:t> (KPM) BLT Dana </a:t>
            </a:r>
            <a:r>
              <a:rPr lang="en-US" sz="2000" dirty="0" err="1">
                <a:solidFill>
                  <a:srgbClr val="FFFFFF"/>
                </a:solidFill>
                <a:latin typeface="Arial Narrow" panose="020B0606020202030204"/>
                <a:cs typeface="Arial Narrow" panose="020B0606020202030204"/>
              </a:rPr>
              <a:t>De</a:t>
            </a:r>
            <a:r>
              <a:rPr lang="en-US" sz="2000" dirty="0" err="1">
                <a:solidFill>
                  <a:schemeClr val="bg1"/>
                </a:solidFill>
                <a:latin typeface="Arial Narrow" panose="020B0606020202030204"/>
                <a:cs typeface="Arial Narrow" panose="020B0606020202030204"/>
              </a:rPr>
              <a:t>sa</a:t>
            </a:r>
            <a:r>
              <a:rPr lang="en-US" sz="2000" dirty="0">
                <a:solidFill>
                  <a:schemeClr val="bg1"/>
                </a:solidFill>
                <a:latin typeface="Arial Narrow" panose="020B0606020202030204"/>
                <a:cs typeface="Arial Narrow" panose="020B0606020202030204"/>
              </a:rPr>
              <a:t>: </a:t>
            </a:r>
            <a:r>
              <a:rPr lang="en-US" sz="2000" b="0" i="0" u="none" strike="noStrike" dirty="0">
                <a:solidFill>
                  <a:srgbClr val="000000"/>
                </a:solidFill>
                <a:effectLst/>
                <a:latin typeface="Arial Narrow" panose="020B0606020202030204" pitchFamily="34" charset="0"/>
              </a:rPr>
              <a:t> </a:t>
            </a:r>
            <a:r>
              <a:rPr lang="en-US" sz="2000" b="1" dirty="0">
                <a:solidFill>
                  <a:srgbClr val="FFFFFF"/>
                </a:solidFill>
                <a:latin typeface="Arial Narrow" panose="020B0606020202030204"/>
              </a:rPr>
              <a:t>7.804.978</a:t>
            </a:r>
            <a:r>
              <a:rPr lang="nb-NO" sz="2000" b="1" dirty="0">
                <a:solidFill>
                  <a:srgbClr val="FFFFFF"/>
                </a:solidFill>
                <a:latin typeface="Arial Narrow" panose="020B0606020202030204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rial Narrow" panose="020B0606020202030204"/>
              </a:rPr>
              <a:t>an</a:t>
            </a:r>
            <a:r>
              <a:rPr lang="en-US" sz="2000" dirty="0" err="1">
                <a:solidFill>
                  <a:schemeClr val="bg1"/>
                </a:solidFill>
                <a:latin typeface="Arial Narrow" panose="020B0606020202030204"/>
                <a:cs typeface="Arial Narrow" panose="020B0606020202030204"/>
              </a:rPr>
              <a:t>tara</a:t>
            </a:r>
            <a:r>
              <a:rPr lang="en-US" sz="2000" dirty="0">
                <a:solidFill>
                  <a:schemeClr val="bg1"/>
                </a:solidFill>
                <a:latin typeface="Arial Narrow" panose="020B0606020202030204"/>
                <a:cs typeface="Arial Narrow" panose="020B0606020202030204"/>
              </a:rPr>
              <a:t> lain </a:t>
            </a:r>
            <a:r>
              <a:rPr lang="en-US" sz="2000" dirty="0" err="1">
                <a:solidFill>
                  <a:schemeClr val="bg1"/>
                </a:solidFill>
                <a:latin typeface="Arial Narrow" panose="020B0606020202030204"/>
                <a:cs typeface="Arial Narrow" panose="020B0606020202030204"/>
              </a:rPr>
              <a:t>meliputi</a:t>
            </a:r>
            <a:r>
              <a:rPr lang="en-US" sz="2000" dirty="0">
                <a:solidFill>
                  <a:schemeClr val="bg1"/>
                </a:solidFill>
                <a:latin typeface="Arial Narrow" panose="020B0606020202030204"/>
                <a:cs typeface="Arial Narrow" panose="020B0606020202030204"/>
              </a:rPr>
              <a:t>:</a:t>
            </a:r>
          </a:p>
          <a:p>
            <a:pPr marL="742950" lvl="1" indent="-285750">
              <a:spcAft>
                <a:spcPts val="600"/>
              </a:spcAft>
              <a:buFont typeface="Arial" panose="020B0604020202020204"/>
              <a:buChar char="•"/>
            </a:pPr>
            <a:r>
              <a:rPr lang="nb-NO" sz="2000" b="1" dirty="0" smtClean="0">
                <a:solidFill>
                  <a:srgbClr val="FFFFFF"/>
                </a:solidFill>
                <a:latin typeface="Arial Narrow" panose="020B0606020202030204"/>
                <a:cs typeface="Arial Narrow" panose="020B0606020202030204"/>
              </a:rPr>
              <a:t>2.419.543 KPM </a:t>
            </a:r>
            <a:r>
              <a:rPr lang="nb-NO" sz="2000" dirty="0">
                <a:solidFill>
                  <a:srgbClr val="FFFFFF"/>
                </a:solidFill>
                <a:latin typeface="Arial Narrow" panose="020B0606020202030204"/>
                <a:cs typeface="Arial Narrow" panose="020B0606020202030204"/>
              </a:rPr>
              <a:t>a</a:t>
            </a:r>
            <a:r>
              <a:rPr lang="fi-FI" sz="2000" dirty="0">
                <a:solidFill>
                  <a:srgbClr val="FFFFFF"/>
                </a:solidFill>
                <a:latin typeface="Arial Narrow" panose="020B0606020202030204"/>
                <a:cs typeface="Arial Narrow" panose="020B0606020202030204"/>
              </a:rPr>
              <a:t>dalah perempuan kepala keluarga (PEKKA)</a:t>
            </a:r>
            <a:endParaRPr lang="en-US" sz="2000" dirty="0">
              <a:solidFill>
                <a:srgbClr val="FFFFFF"/>
              </a:solidFill>
              <a:latin typeface="Arial Narrow" panose="020B0606020202030204"/>
              <a:cs typeface="Arial Narrow" panose="020B0606020202030204"/>
            </a:endParaRPr>
          </a:p>
          <a:p>
            <a:pPr marL="742950" lvl="1" indent="-285750">
              <a:spcAft>
                <a:spcPts val="600"/>
              </a:spcAft>
              <a:buFont typeface="Arial" panose="020B0604020202020204"/>
              <a:buChar char="•"/>
            </a:pPr>
            <a:r>
              <a:rPr lang="en-US" sz="2000" b="1" dirty="0" smtClean="0">
                <a:solidFill>
                  <a:srgbClr val="FFFFFF"/>
                </a:solidFill>
                <a:latin typeface="Arial Narrow" panose="020B0606020202030204"/>
              </a:rPr>
              <a:t>285.423 KPM </a:t>
            </a:r>
            <a:r>
              <a:rPr lang="en-US" sz="2000" b="1" dirty="0">
                <a:solidFill>
                  <a:srgbClr val="FFFFFF"/>
                </a:solidFill>
                <a:latin typeface="Arial Narrow" panose="020B0606020202030204"/>
              </a:rPr>
              <a:t>yang </a:t>
            </a:r>
            <a:r>
              <a:rPr lang="en-US" sz="2000" b="1" dirty="0" err="1">
                <a:solidFill>
                  <a:srgbClr val="FFFFFF"/>
                </a:solidFill>
                <a:latin typeface="Arial Narrow" panose="020B0606020202030204"/>
              </a:rPr>
              <a:t>anggotanya</a:t>
            </a:r>
            <a:r>
              <a:rPr lang="en-US" sz="2000" b="1" dirty="0">
                <a:solidFill>
                  <a:srgbClr val="FFFFFF"/>
                </a:solidFill>
                <a:latin typeface="Arial Narrow" panose="020B0606020202030204"/>
              </a:rPr>
              <a:t> </a:t>
            </a:r>
            <a:r>
              <a:rPr lang="en-US" sz="2000" b="1" dirty="0" err="1">
                <a:solidFill>
                  <a:srgbClr val="FFFFFF"/>
                </a:solidFill>
                <a:latin typeface="Arial Narrow" panose="020B0606020202030204"/>
              </a:rPr>
              <a:t>menderita</a:t>
            </a:r>
            <a:r>
              <a:rPr lang="en-US" sz="2000" b="1" dirty="0">
                <a:solidFill>
                  <a:srgbClr val="FFFFFF"/>
                </a:solidFill>
                <a:latin typeface="Arial Narrow" panose="020B0606020202030204"/>
              </a:rPr>
              <a:t> </a:t>
            </a:r>
            <a:r>
              <a:rPr lang="en-US" sz="2000" b="1" dirty="0" err="1">
                <a:solidFill>
                  <a:srgbClr val="FFFFFF"/>
                </a:solidFill>
                <a:latin typeface="Arial Narrow" panose="020B0606020202030204"/>
              </a:rPr>
              <a:t>penyakit</a:t>
            </a:r>
            <a:r>
              <a:rPr lang="en-US" sz="2000" b="1" dirty="0">
                <a:solidFill>
                  <a:srgbClr val="FFFFFF"/>
                </a:solidFill>
                <a:latin typeface="Arial Narrow" panose="020B0606020202030204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Arial Narrow" panose="020B0606020202030204"/>
                <a:cs typeface="Arial Narrow" panose="020B0606020202030204"/>
              </a:rPr>
              <a:t>kronis</a:t>
            </a:r>
            <a:r>
              <a:rPr lang="en-US" sz="2000" dirty="0">
                <a:solidFill>
                  <a:srgbClr val="FFFFFF"/>
                </a:solidFill>
                <a:latin typeface="Arial Narrow" panose="020B0606020202030204"/>
                <a:cs typeface="Arial Narrow" panose="020B0606020202030204"/>
              </a:rPr>
              <a:t> dan </a:t>
            </a:r>
            <a:r>
              <a:rPr lang="en-US" sz="2000" dirty="0" err="1">
                <a:solidFill>
                  <a:srgbClr val="FFFFFF"/>
                </a:solidFill>
                <a:latin typeface="Arial Narrow" panose="020B0606020202030204"/>
                <a:cs typeface="Arial Narrow" panose="020B0606020202030204"/>
              </a:rPr>
              <a:t>menahun</a:t>
            </a:r>
            <a:endParaRPr lang="en-US" sz="2000" dirty="0">
              <a:solidFill>
                <a:srgbClr val="FFFFFF"/>
              </a:solidFill>
              <a:latin typeface="Arial Narrow" panose="020B0606020202030204"/>
              <a:cs typeface="Arial Narrow" panose="020B0606020202030204"/>
            </a:endParaRPr>
          </a:p>
          <a:p>
            <a:pPr marL="285750" indent="-285750">
              <a:spcAft>
                <a:spcPts val="600"/>
              </a:spcAft>
              <a:buFont typeface="Arial" panose="020B0604020202020204"/>
              <a:buChar char="•"/>
            </a:pPr>
            <a:r>
              <a:rPr lang="en-US" sz="2000" dirty="0">
                <a:solidFill>
                  <a:srgbClr val="FFFFFF"/>
                </a:solidFill>
                <a:latin typeface="Arial Narrow" panose="020B0606020202030204"/>
                <a:cs typeface="Arial Narrow" panose="020B0606020202030204"/>
              </a:rPr>
              <a:t>Dana </a:t>
            </a:r>
            <a:r>
              <a:rPr lang="en-US" sz="2000" dirty="0" err="1">
                <a:solidFill>
                  <a:srgbClr val="FFFFFF"/>
                </a:solidFill>
                <a:latin typeface="Arial Narrow" panose="020B0606020202030204"/>
                <a:cs typeface="Arial Narrow" panose="020B0606020202030204"/>
              </a:rPr>
              <a:t>Desa</a:t>
            </a:r>
            <a:r>
              <a:rPr lang="en-US" sz="2000" dirty="0">
                <a:solidFill>
                  <a:srgbClr val="FFFFFF"/>
                </a:solidFill>
                <a:latin typeface="Arial Narrow" panose="020B0606020202030204"/>
                <a:cs typeface="Arial Narrow" panose="020B0606020202030204"/>
              </a:rPr>
              <a:t> yang </a:t>
            </a:r>
            <a:r>
              <a:rPr lang="en-US" sz="2000" dirty="0" err="1">
                <a:solidFill>
                  <a:srgbClr val="FFFFFF"/>
                </a:solidFill>
                <a:latin typeface="Arial Narrow" panose="020B0606020202030204"/>
                <a:cs typeface="Arial Narrow" panose="020B0606020202030204"/>
              </a:rPr>
              <a:t>telah</a:t>
            </a:r>
            <a:r>
              <a:rPr lang="en-US" sz="2000" dirty="0">
                <a:solidFill>
                  <a:srgbClr val="FFFFFF"/>
                </a:solidFill>
                <a:latin typeface="Arial Narrow" panose="020B0606020202030204"/>
                <a:cs typeface="Arial Narrow" panose="020B0606020202030204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Arial Narrow" panose="020B0606020202030204"/>
                <a:cs typeface="Arial Narrow" panose="020B0606020202030204"/>
              </a:rPr>
              <a:t>digunakan</a:t>
            </a:r>
            <a:r>
              <a:rPr lang="en-US" sz="2000" dirty="0">
                <a:solidFill>
                  <a:srgbClr val="FFFFFF"/>
                </a:solidFill>
                <a:latin typeface="Arial Narrow" panose="020B0606020202030204"/>
                <a:cs typeface="Arial Narrow" panose="020B0606020202030204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Arial Narrow" panose="020B0606020202030204"/>
                <a:cs typeface="Arial Narrow" panose="020B0606020202030204"/>
              </a:rPr>
              <a:t>untuk</a:t>
            </a:r>
            <a:r>
              <a:rPr lang="en-US" sz="2000" dirty="0">
                <a:solidFill>
                  <a:srgbClr val="FFFFFF"/>
                </a:solidFill>
                <a:latin typeface="Arial Narrow" panose="020B0606020202030204"/>
                <a:cs typeface="Arial Narrow" panose="020B0606020202030204"/>
              </a:rPr>
              <a:t> BLT Dana </a:t>
            </a:r>
            <a:r>
              <a:rPr lang="en-US" sz="2000" dirty="0" err="1">
                <a:solidFill>
                  <a:srgbClr val="FFFFFF"/>
                </a:solidFill>
                <a:latin typeface="Arial Narrow" panose="020B0606020202030204"/>
                <a:cs typeface="Arial Narrow" panose="020B0606020202030204"/>
              </a:rPr>
              <a:t>Desa</a:t>
            </a:r>
            <a:r>
              <a:rPr lang="en-US" sz="2000" dirty="0">
                <a:solidFill>
                  <a:srgbClr val="FFFFFF"/>
                </a:solidFill>
                <a:latin typeface="Arial Narrow" panose="020B0606020202030204"/>
                <a:cs typeface="Arial Narrow" panose="020B0606020202030204"/>
              </a:rPr>
              <a:t>: </a:t>
            </a:r>
            <a:r>
              <a:rPr lang="en-US" sz="2000" b="1" dirty="0">
                <a:solidFill>
                  <a:srgbClr val="FFFFFF"/>
                </a:solidFill>
                <a:latin typeface="Arial Narrow" panose="020B0606020202030204"/>
                <a:cs typeface="Arial Narrow" panose="020B0606020202030204"/>
              </a:rPr>
              <a:t>Rp </a:t>
            </a:r>
            <a:r>
              <a:rPr lang="en-US" sz="2000" b="0" i="0" u="none" strike="noStrike" dirty="0">
                <a:solidFill>
                  <a:srgbClr val="000000"/>
                </a:solidFill>
                <a:effectLst/>
                <a:latin typeface="Arial Narrow" panose="020B0606020202030204" pitchFamily="34" charset="0"/>
              </a:rPr>
              <a:t> </a:t>
            </a:r>
            <a:r>
              <a:rPr lang="en-US" sz="2000" b="1" dirty="0">
                <a:solidFill>
                  <a:srgbClr val="FFFFFF"/>
                </a:solidFill>
                <a:latin typeface="Arial Narrow" panose="020B0606020202030204"/>
              </a:rPr>
              <a:t>4.682.986.800.000</a:t>
            </a:r>
          </a:p>
        </p:txBody>
      </p:sp>
    </p:spTree>
    <p:extLst>
      <p:ext uri="{BB962C8B-B14F-4D97-AF65-F5344CB8AC3E}">
        <p14:creationId xmlns:p14="http://schemas.microsoft.com/office/powerpoint/2010/main" val="40790218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553200" y="4835548"/>
            <a:ext cx="2133600" cy="273844"/>
          </a:xfrm>
        </p:spPr>
        <p:txBody>
          <a:bodyPr/>
          <a:lstStyle/>
          <a:p>
            <a:fld id="{4766C41C-845A-274D-B613-A04E65B156E7}" type="slidenum">
              <a:rPr lang="en-US" smtClean="0">
                <a:solidFill>
                  <a:schemeClr val="bg1"/>
                </a:solidFill>
              </a:rPr>
              <a:t>9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037118" y="4604715"/>
            <a:ext cx="3583511" cy="27699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200">
                <a:solidFill>
                  <a:schemeClr val="bg1"/>
                </a:solidFill>
                <a:latin typeface="Arial Narrow" panose="020B0606020202030204"/>
                <a:cs typeface="Arial Narrow" panose="020B0606020202030204"/>
              </a:rPr>
              <a:t>5. Referensi DTKS (Data Terpadu Kesejahteraan Sosial</a:t>
            </a:r>
            <a:r>
              <a:rPr lang="en-US" sz="1200" dirty="0">
                <a:solidFill>
                  <a:schemeClr val="bg1"/>
                </a:solidFill>
                <a:latin typeface="Arial Narrow" panose="020B0606020202030204"/>
                <a:cs typeface="Arial Narrow" panose="020B0606020202030204"/>
              </a:rPr>
              <a:t>)</a:t>
            </a:r>
          </a:p>
        </p:txBody>
      </p:sp>
      <p:pic>
        <p:nvPicPr>
          <p:cNvPr id="5" name="Picture 4" descr="WhatsApp Image 2020-04-17 at 07.03.44 (1)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041"/>
            <a:ext cx="9144000" cy="51435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31435" y="273242"/>
            <a:ext cx="7803188" cy="830997"/>
          </a:xfrm>
          <a:prstGeom prst="rect">
            <a:avLst/>
          </a:prstGeom>
          <a:solidFill>
            <a:srgbClr val="984807">
              <a:alpha val="50000"/>
            </a:srgbClr>
          </a:solidFill>
        </p:spPr>
        <p:txBody>
          <a:bodyPr wrap="none">
            <a:spAutoFit/>
          </a:bodyPr>
          <a:lstStyle/>
          <a:p>
            <a:pPr algn="r"/>
            <a:r>
              <a:rPr lang="en-US" sz="2400" b="1" dirty="0">
                <a:solidFill>
                  <a:srgbClr val="FFFF00"/>
                </a:solidFill>
                <a:latin typeface="Arial Narrow" panose="020B0606020202030204"/>
                <a:cs typeface="Arial Narrow" panose="020B0606020202030204"/>
              </a:rPr>
              <a:t>PEKERJAAN KEPALA KELUARGA PENERIMA BLT DANA DESA</a:t>
            </a:r>
          </a:p>
          <a:p>
            <a:pPr algn="r"/>
            <a:r>
              <a:rPr lang="en-US" sz="2400" b="1" dirty="0">
                <a:solidFill>
                  <a:srgbClr val="FFFF00"/>
                </a:solidFill>
                <a:latin typeface="Arial Narrow" panose="020B0606020202030204"/>
                <a:cs typeface="Arial Narrow" panose="020B0606020202030204"/>
              </a:rPr>
              <a:t>15 JULI 2020</a:t>
            </a:r>
            <a:endParaRPr lang="en-US" sz="2400" dirty="0">
              <a:solidFill>
                <a:srgbClr val="FFFF00"/>
              </a:solidFill>
            </a:endParaRPr>
          </a:p>
        </p:txBody>
      </p:sp>
      <p:sp>
        <p:nvSpPr>
          <p:cNvPr id="8" name="Slide Number Placeholder 3"/>
          <p:cNvSpPr txBox="1"/>
          <p:nvPr/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D1A7E6B-E62D-4BBE-97BD-566FAD374A89}" type="slidenum">
              <a:rPr lang="en-GB" smtClean="0">
                <a:solidFill>
                  <a:srgbClr val="FFFFFF"/>
                </a:solidFill>
              </a:rPr>
              <a:t>9</a:t>
            </a:fld>
            <a:endParaRPr lang="en-GB" dirty="0">
              <a:solidFill>
                <a:srgbClr val="FFFFFF"/>
              </a:solidFill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9325472"/>
              </p:ext>
            </p:extLst>
          </p:nvPr>
        </p:nvGraphicFramePr>
        <p:xfrm>
          <a:off x="1524629" y="1397954"/>
          <a:ext cx="6096000" cy="259588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57026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47773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5240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52400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 Narrow" panose="020B0606020202030204"/>
                          <a:cs typeface="Arial Narrow" panose="020B0606020202030204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err="1">
                          <a:latin typeface="Arial Narrow" panose="020B0606020202030204"/>
                          <a:cs typeface="Arial Narrow" panose="020B0606020202030204"/>
                        </a:rPr>
                        <a:t>Pekerjaan</a:t>
                      </a:r>
                      <a:endParaRPr lang="en-US" sz="1800" dirty="0">
                        <a:latin typeface="Arial Narrow" panose="020B0606020202030204"/>
                        <a:cs typeface="Arial Narrow" panose="020B060602020203020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 err="1">
                          <a:latin typeface="Arial Narrow" panose="020B0606020202030204"/>
                          <a:cs typeface="Arial Narrow" panose="020B0606020202030204"/>
                        </a:rPr>
                        <a:t>Jumlah</a:t>
                      </a:r>
                      <a:endParaRPr lang="en-US" sz="1800" dirty="0">
                        <a:latin typeface="Arial Narrow" panose="020B0606020202030204"/>
                        <a:cs typeface="Arial Narrow" panose="020B060602020203020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>
                          <a:latin typeface="Arial Narrow" panose="020B0606020202030204"/>
                          <a:cs typeface="Arial Narrow" panose="020B0606020202030204"/>
                        </a:rPr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  <a:latin typeface="Arial Narrow" panose="020B0606020202030204"/>
                          <a:cs typeface="Arial Narrow" panose="020B0606020202030204"/>
                        </a:rPr>
                        <a:t>1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/>
                        <a:cs typeface="Arial Narrow" panose="020B0606020202030204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 err="1">
                          <a:effectLst/>
                          <a:latin typeface="Arial Narrow" panose="020B0606020202030204"/>
                          <a:cs typeface="Arial Narrow" panose="020B0606020202030204"/>
                        </a:rPr>
                        <a:t>Petani</a:t>
                      </a:r>
                      <a:r>
                        <a:rPr lang="en-US" sz="1800" u="none" strike="noStrike" dirty="0">
                          <a:effectLst/>
                          <a:latin typeface="Arial Narrow" panose="020B0606020202030204"/>
                          <a:cs typeface="Arial Narrow" panose="020B0606020202030204"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  <a:latin typeface="Arial Narrow" panose="020B0606020202030204"/>
                          <a:cs typeface="Arial Narrow" panose="020B0606020202030204"/>
                        </a:rPr>
                        <a:t>dan</a:t>
                      </a:r>
                      <a:r>
                        <a:rPr lang="en-US" sz="1800" u="none" strike="noStrike" dirty="0">
                          <a:effectLst/>
                          <a:latin typeface="Arial Narrow" panose="020B0606020202030204"/>
                          <a:cs typeface="Arial Narrow" panose="020B0606020202030204"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  <a:latin typeface="Arial Narrow" panose="020B0606020202030204"/>
                          <a:cs typeface="Arial Narrow" panose="020B0606020202030204"/>
                        </a:rPr>
                        <a:t>buruh</a:t>
                      </a:r>
                      <a:r>
                        <a:rPr lang="en-US" sz="1800" u="none" strike="noStrike" dirty="0">
                          <a:effectLst/>
                          <a:latin typeface="Arial Narrow" panose="020B0606020202030204"/>
                          <a:cs typeface="Arial Narrow" panose="020B0606020202030204"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  <a:latin typeface="Arial Narrow" panose="020B0606020202030204"/>
                          <a:cs typeface="Arial Narrow" panose="020B0606020202030204"/>
                        </a:rPr>
                        <a:t>tani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/>
                        <a:cs typeface="Arial Narrow" panose="020B0606020202030204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  <a:cs typeface="Arial Narrow"/>
                        </a:rPr>
                        <a:t> </a:t>
                      </a:r>
                      <a:r>
                        <a:rPr lang="uk-UA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/>
                          <a:cs typeface="Arial Narrow"/>
                        </a:rPr>
                        <a:t>6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/>
                          <a:cs typeface="Arial Narrow"/>
                        </a:rPr>
                        <a:t>.</a:t>
                      </a:r>
                      <a:r>
                        <a:rPr lang="uk-UA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/>
                          <a:cs typeface="Arial Narrow"/>
                        </a:rPr>
                        <a:t>868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/>
                          <a:cs typeface="Arial Narrow"/>
                        </a:rPr>
                        <a:t>.</a:t>
                      </a:r>
                      <a:r>
                        <a:rPr lang="uk-UA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/>
                          <a:cs typeface="Arial Narrow"/>
                        </a:rPr>
                        <a:t>381 </a:t>
                      </a:r>
                      <a:endParaRPr lang="uk-UA" sz="1800" b="0" i="0" u="none" strike="noStrike" dirty="0">
                        <a:solidFill>
                          <a:srgbClr val="000000"/>
                        </a:solidFill>
                        <a:effectLst/>
                        <a:latin typeface="Arial Narrow"/>
                        <a:cs typeface="Arial Narrow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/>
                          <a:cs typeface="Arial Narrow" panose="020B0606020202030204"/>
                        </a:rPr>
                        <a:t>88%</a:t>
                      </a: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is-IS" sz="1800" u="none" strike="noStrike" dirty="0">
                          <a:effectLst/>
                          <a:latin typeface="Arial Narrow" panose="020B0606020202030204"/>
                          <a:cs typeface="Arial Narrow" panose="020B0606020202030204"/>
                        </a:rPr>
                        <a:t>2</a:t>
                      </a:r>
                      <a:endParaRPr lang="is-IS" sz="1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/>
                        <a:cs typeface="Arial Narrow" panose="020B0606020202030204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  <a:latin typeface="Arial Narrow" panose="020B0606020202030204"/>
                          <a:cs typeface="Arial Narrow" panose="020B0606020202030204"/>
                        </a:rPr>
                        <a:t>Nelayan dan buruh nelayan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/>
                        <a:cs typeface="Arial Narrow" panose="020B0606020202030204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  <a:cs typeface="Arial Narrow"/>
                        </a:rPr>
                        <a:t> 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/>
                          <a:cs typeface="Arial Narrow"/>
                        </a:rPr>
                        <a:t>315.028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 Narrow"/>
                        <a:cs typeface="Arial Narrow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/>
                          <a:cs typeface="Arial Narrow" panose="020B0606020202030204"/>
                        </a:rPr>
                        <a:t>4%</a:t>
                      </a: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  <a:latin typeface="Arial Narrow" panose="020B0606020202030204"/>
                          <a:cs typeface="Arial Narrow" panose="020B0606020202030204"/>
                        </a:rPr>
                        <a:t>3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/>
                        <a:cs typeface="Arial Narrow" panose="020B0606020202030204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  <a:latin typeface="Arial Narrow" panose="020B0606020202030204"/>
                          <a:cs typeface="Arial Narrow" panose="020B0606020202030204"/>
                        </a:rPr>
                        <a:t>Buruh pabrik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/>
                        <a:cs typeface="Arial Narrow" panose="020B0606020202030204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i-FI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  <a:cs typeface="Arial Narrow"/>
                        </a:rPr>
                        <a:t> </a:t>
                      </a:r>
                      <a:r>
                        <a:rPr lang="fi-FI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/>
                          <a:cs typeface="Arial Narrow"/>
                        </a:rPr>
                        <a:t>156.954 </a:t>
                      </a:r>
                      <a:endParaRPr lang="fi-FI" sz="1800" b="0" i="0" u="none" strike="noStrike" dirty="0">
                        <a:solidFill>
                          <a:srgbClr val="000000"/>
                        </a:solidFill>
                        <a:effectLst/>
                        <a:latin typeface="Arial Narrow"/>
                        <a:cs typeface="Arial Narrow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s-I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/>
                          <a:cs typeface="Arial Narrow" panose="020B0606020202030204"/>
                        </a:rPr>
                        <a:t>2%</a:t>
                      </a: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  <a:latin typeface="Arial Narrow" panose="020B0606020202030204"/>
                          <a:cs typeface="Arial Narrow" panose="020B0606020202030204"/>
                        </a:rPr>
                        <a:t>4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/>
                        <a:cs typeface="Arial Narrow" panose="020B0606020202030204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  <a:latin typeface="Arial Narrow" panose="020B0606020202030204"/>
                          <a:cs typeface="Arial Narrow" panose="020B0606020202030204"/>
                        </a:rPr>
                        <a:t>Guru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/>
                        <a:cs typeface="Arial Narrow" panose="020B0606020202030204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s-I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  <a:cs typeface="Arial Narrow"/>
                        </a:rPr>
                        <a:t> </a:t>
                      </a:r>
                      <a:r>
                        <a:rPr lang="is-I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/>
                          <a:cs typeface="Arial Narrow"/>
                        </a:rPr>
                        <a:t>70.270 </a:t>
                      </a:r>
                      <a:endParaRPr lang="is-IS" sz="1800" b="0" i="0" u="none" strike="noStrike" dirty="0">
                        <a:solidFill>
                          <a:srgbClr val="000000"/>
                        </a:solidFill>
                        <a:effectLst/>
                        <a:latin typeface="Arial Narrow"/>
                        <a:cs typeface="Arial Narrow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/>
                          <a:cs typeface="Arial Narrow" panose="020B0606020202030204"/>
                        </a:rPr>
                        <a:t>1%</a:t>
                      </a: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  <a:latin typeface="Arial Narrow" panose="020B0606020202030204"/>
                          <a:cs typeface="Arial Narrow" panose="020B0606020202030204"/>
                        </a:rPr>
                        <a:t>5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/>
                        <a:cs typeface="Arial Narrow" panose="020B0606020202030204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  <a:latin typeface="Arial Narrow" panose="020B0606020202030204"/>
                          <a:cs typeface="Arial Narrow" panose="020B0606020202030204"/>
                        </a:rPr>
                        <a:t>Pedagang</a:t>
                      </a:r>
                      <a:r>
                        <a:rPr lang="en-US" sz="1800" u="none" strike="noStrike" baseline="0">
                          <a:effectLst/>
                          <a:latin typeface="Arial Narrow" panose="020B0606020202030204"/>
                          <a:cs typeface="Arial Narrow" panose="020B0606020202030204"/>
                        </a:rPr>
                        <a:t> dan </a:t>
                      </a:r>
                      <a:r>
                        <a:rPr lang="en-US" sz="1800" u="none" strike="noStrike">
                          <a:effectLst/>
                          <a:latin typeface="Arial Narrow" panose="020B0606020202030204"/>
                          <a:cs typeface="Arial Narrow" panose="020B0606020202030204"/>
                        </a:rPr>
                        <a:t>UMKM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/>
                        <a:cs typeface="Arial Narrow" panose="020B0606020202030204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  <a:cs typeface="Arial Narrow"/>
                        </a:rPr>
                        <a:t> </a:t>
                      </a:r>
                      <a:r>
                        <a:rPr lang="uk-UA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/>
                          <a:cs typeface="Arial Narrow"/>
                        </a:rPr>
                        <a:t>394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/>
                          <a:cs typeface="Arial Narrow"/>
                        </a:rPr>
                        <a:t>.</a:t>
                      </a:r>
                      <a:r>
                        <a:rPr lang="uk-UA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/>
                          <a:cs typeface="Arial Narrow"/>
                        </a:rPr>
                        <a:t>345 </a:t>
                      </a:r>
                      <a:endParaRPr lang="uk-UA" sz="1800" b="0" i="0" u="none" strike="noStrike" dirty="0">
                        <a:solidFill>
                          <a:srgbClr val="000000"/>
                        </a:solidFill>
                        <a:effectLst/>
                        <a:latin typeface="Arial Narrow"/>
                        <a:cs typeface="Arial Narrow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/>
                          <a:cs typeface="Arial Narrow" panose="020B0606020202030204"/>
                        </a:rPr>
                        <a:t>5%</a:t>
                      </a: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latin typeface="Arial Narrow" panose="020B0606020202030204"/>
                        <a:cs typeface="Arial Narrow" panose="020B060602020203020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err="1">
                          <a:latin typeface="Arial Narrow" panose="020B0606020202030204"/>
                          <a:cs typeface="Arial Narrow" panose="020B0606020202030204"/>
                        </a:rPr>
                        <a:t>Jumlah</a:t>
                      </a:r>
                      <a:endParaRPr lang="en-US" sz="1800" dirty="0">
                        <a:latin typeface="Arial Narrow" panose="020B0606020202030204"/>
                        <a:cs typeface="Arial Narrow" panose="020B060602020203020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s-I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/>
                          <a:cs typeface="Arial Narrow"/>
                        </a:rPr>
                        <a:t>7.804.978</a:t>
                      </a:r>
                      <a:endParaRPr lang="is-IS" sz="1800" b="0" i="0" u="none" strike="noStrike" dirty="0">
                        <a:solidFill>
                          <a:srgbClr val="000000"/>
                        </a:solidFill>
                        <a:effectLst/>
                        <a:latin typeface="Arial Narrow"/>
                        <a:cs typeface="Arial Narrow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/>
                          <a:cs typeface="Arial Narrow" panose="020B0606020202030204"/>
                        </a:rPr>
                        <a:t>100%</a:t>
                      </a: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056200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553200" y="4835548"/>
            <a:ext cx="2133600" cy="273844"/>
          </a:xfrm>
        </p:spPr>
        <p:txBody>
          <a:bodyPr/>
          <a:lstStyle/>
          <a:p>
            <a:fld id="{4766C41C-845A-274D-B613-A04E65B156E7}" type="slidenum">
              <a:rPr lang="en-US" smtClean="0">
                <a:solidFill>
                  <a:schemeClr val="bg1"/>
                </a:solidFill>
              </a:rPr>
              <a:t>10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037118" y="4604715"/>
            <a:ext cx="3583511" cy="27699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200">
                <a:solidFill>
                  <a:schemeClr val="bg1"/>
                </a:solidFill>
                <a:latin typeface="Arial Narrow" panose="020B0606020202030204"/>
                <a:cs typeface="Arial Narrow" panose="020B0606020202030204"/>
              </a:rPr>
              <a:t>5. Referensi DTKS (Data Terpadu Kesejahteraan Sosial</a:t>
            </a:r>
            <a:r>
              <a:rPr lang="en-US" sz="1200" dirty="0">
                <a:solidFill>
                  <a:schemeClr val="bg1"/>
                </a:solidFill>
                <a:latin typeface="Arial Narrow" panose="020B0606020202030204"/>
                <a:cs typeface="Arial Narrow" panose="020B0606020202030204"/>
              </a:rPr>
              <a:t>)</a:t>
            </a:r>
          </a:p>
        </p:txBody>
      </p:sp>
      <p:pic>
        <p:nvPicPr>
          <p:cNvPr id="5" name="Picture 4" descr="WhatsApp Image 2020-04-17 at 07.03.44 (1)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041"/>
            <a:ext cx="9144000" cy="51435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563103" y="197042"/>
            <a:ext cx="6966720" cy="954107"/>
          </a:xfrm>
          <a:prstGeom prst="rect">
            <a:avLst/>
          </a:prstGeom>
          <a:solidFill>
            <a:srgbClr val="984807">
              <a:alpha val="50000"/>
            </a:srgbClr>
          </a:solidFill>
        </p:spPr>
        <p:txBody>
          <a:bodyPr wrap="none">
            <a:spAutoFit/>
          </a:bodyPr>
          <a:lstStyle/>
          <a:p>
            <a:pPr algn="r"/>
            <a:r>
              <a:rPr lang="en-US" sz="2800" b="1" dirty="0">
                <a:solidFill>
                  <a:srgbClr val="FFFF00"/>
                </a:solidFill>
                <a:latin typeface="Arial Narrow" panose="020B0606020202030204"/>
                <a:cs typeface="Arial Narrow" panose="020B0606020202030204"/>
              </a:rPr>
              <a:t>PENYALURAN BLT DANA DESA BULAN 2 DAN 3</a:t>
            </a:r>
          </a:p>
          <a:p>
            <a:pPr algn="r"/>
            <a:r>
              <a:rPr lang="en-US" sz="2800" b="1" dirty="0">
                <a:solidFill>
                  <a:srgbClr val="FFFF00"/>
                </a:solidFill>
                <a:latin typeface="Arial Narrow" panose="020B0606020202030204"/>
                <a:cs typeface="Arial Narrow" panose="020B0606020202030204"/>
              </a:rPr>
              <a:t>PER 15 JULI 2020</a:t>
            </a:r>
          </a:p>
        </p:txBody>
      </p:sp>
      <p:sp>
        <p:nvSpPr>
          <p:cNvPr id="8" name="Slide Number Placeholder 3"/>
          <p:cNvSpPr txBox="1"/>
          <p:nvPr/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D1A7E6B-E62D-4BBE-97BD-566FAD374A89}" type="slidenum">
              <a:rPr lang="en-GB" smtClean="0">
                <a:solidFill>
                  <a:srgbClr val="FFFFFF"/>
                </a:solidFill>
              </a:rPr>
              <a:t>10</a:t>
            </a:fld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688567" y="1536622"/>
            <a:ext cx="535401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Arial Narrow" panose="020B0606020202030204" pitchFamily="34" charset="0"/>
              </a:rPr>
              <a:t>BLT Dana </a:t>
            </a:r>
            <a:r>
              <a:rPr lang="en-US" sz="2400" b="1" dirty="0" err="1">
                <a:solidFill>
                  <a:schemeClr val="bg1"/>
                </a:solidFill>
                <a:latin typeface="Arial Narrow" panose="020B0606020202030204" pitchFamily="34" charset="0"/>
              </a:rPr>
              <a:t>Desa</a:t>
            </a:r>
            <a:r>
              <a:rPr lang="en-US" sz="2400" b="1" dirty="0"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Arial Narrow" panose="020B0606020202030204" pitchFamily="34" charset="0"/>
              </a:rPr>
              <a:t>Bulan</a:t>
            </a:r>
            <a:r>
              <a:rPr lang="en-US" sz="2400" b="1" dirty="0">
                <a:solidFill>
                  <a:schemeClr val="bg1"/>
                </a:solidFill>
                <a:latin typeface="Arial Narrow" panose="020B0606020202030204" pitchFamily="34" charset="0"/>
              </a:rPr>
              <a:t> 2</a:t>
            </a:r>
          </a:p>
          <a:p>
            <a:pPr lvl="1"/>
            <a:r>
              <a:rPr lang="en-US" sz="2000" dirty="0">
                <a:solidFill>
                  <a:schemeClr val="bg1"/>
                </a:solidFill>
                <a:latin typeface="Arial Narrow" panose="020B0606020202030204" pitchFamily="34" charset="0"/>
              </a:rPr>
              <a:t>61.949 </a:t>
            </a:r>
            <a:r>
              <a:rPr lang="en-US" sz="2000" dirty="0" err="1">
                <a:solidFill>
                  <a:schemeClr val="bg1"/>
                </a:solidFill>
                <a:latin typeface="Arial Narrow" panose="020B0606020202030204" pitchFamily="34" charset="0"/>
              </a:rPr>
              <a:t>desa</a:t>
            </a:r>
            <a:r>
              <a:rPr lang="en-US" sz="2000" dirty="0"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rial Narrow" panose="020B0606020202030204" pitchFamily="34" charset="0"/>
              </a:rPr>
              <a:t>salur</a:t>
            </a:r>
            <a:endParaRPr lang="en-US" sz="2000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lvl="1"/>
            <a:r>
              <a:rPr lang="en-US" sz="2000" dirty="0">
                <a:solidFill>
                  <a:schemeClr val="bg1"/>
                </a:solidFill>
                <a:latin typeface="Arial Narrow" panose="020B0606020202030204" pitchFamily="34" charset="0"/>
              </a:rPr>
              <a:t>6.432.758 KPM</a:t>
            </a:r>
          </a:p>
          <a:p>
            <a:pPr lvl="1"/>
            <a:r>
              <a:rPr lang="en-US" sz="2000" dirty="0" err="1">
                <a:solidFill>
                  <a:schemeClr val="bg1"/>
                </a:solidFill>
                <a:latin typeface="Arial Narrow" panose="020B0606020202030204" pitchFamily="34" charset="0"/>
              </a:rPr>
              <a:t>Rp</a:t>
            </a:r>
            <a:r>
              <a:rPr lang="en-US" sz="2000" dirty="0"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  <a:r>
              <a:rPr lang="en-US" sz="20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3,86 </a:t>
            </a:r>
            <a:r>
              <a:rPr lang="en-US" sz="2000" dirty="0" err="1">
                <a:solidFill>
                  <a:schemeClr val="bg1"/>
                </a:solidFill>
                <a:latin typeface="Arial Narrow" panose="020B0606020202030204" pitchFamily="34" charset="0"/>
              </a:rPr>
              <a:t>triliun</a:t>
            </a:r>
            <a:endParaRPr lang="en-US" sz="2000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endParaRPr lang="en-US" sz="24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r>
              <a:rPr lang="en-US" sz="2400" b="1" dirty="0">
                <a:solidFill>
                  <a:schemeClr val="bg1"/>
                </a:solidFill>
                <a:latin typeface="Arial Narrow" panose="020B0606020202030204" pitchFamily="34" charset="0"/>
              </a:rPr>
              <a:t>BLT Dana </a:t>
            </a:r>
            <a:r>
              <a:rPr lang="en-US" sz="2400" b="1" dirty="0" err="1">
                <a:solidFill>
                  <a:schemeClr val="bg1"/>
                </a:solidFill>
                <a:latin typeface="Arial Narrow" panose="020B0606020202030204" pitchFamily="34" charset="0"/>
              </a:rPr>
              <a:t>Desa</a:t>
            </a:r>
            <a:r>
              <a:rPr lang="en-US" sz="2400" b="1" dirty="0"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Arial Narrow" panose="020B0606020202030204" pitchFamily="34" charset="0"/>
              </a:rPr>
              <a:t>Bulan</a:t>
            </a:r>
            <a:r>
              <a:rPr lang="en-US" sz="2400" b="1" dirty="0">
                <a:solidFill>
                  <a:schemeClr val="bg1"/>
                </a:solidFill>
                <a:latin typeface="Arial Narrow" panose="020B0606020202030204" pitchFamily="34" charset="0"/>
              </a:rPr>
              <a:t> 3</a:t>
            </a:r>
          </a:p>
          <a:p>
            <a:pPr lvl="1"/>
            <a:r>
              <a:rPr lang="en-US" sz="2000" dirty="0">
                <a:solidFill>
                  <a:schemeClr val="bg1"/>
                </a:solidFill>
                <a:latin typeface="Arial Narrow" panose="020B0606020202030204" pitchFamily="34" charset="0"/>
              </a:rPr>
              <a:t>29.178 </a:t>
            </a:r>
            <a:r>
              <a:rPr lang="en-US" sz="2000" dirty="0" err="1">
                <a:solidFill>
                  <a:schemeClr val="bg1"/>
                </a:solidFill>
                <a:latin typeface="Arial Narrow" panose="020B0606020202030204" pitchFamily="34" charset="0"/>
              </a:rPr>
              <a:t>desa</a:t>
            </a:r>
            <a:r>
              <a:rPr lang="en-US" sz="2000" dirty="0"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rial Narrow" panose="020B0606020202030204" pitchFamily="34" charset="0"/>
              </a:rPr>
              <a:t>salur</a:t>
            </a:r>
            <a:endParaRPr lang="en-US" sz="2000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lvl="1"/>
            <a:r>
              <a:rPr lang="en-US" sz="2000" dirty="0">
                <a:solidFill>
                  <a:schemeClr val="bg1"/>
                </a:solidFill>
                <a:latin typeface="Arial Narrow" panose="020B0606020202030204" pitchFamily="34" charset="0"/>
              </a:rPr>
              <a:t>2.772.881 KPM</a:t>
            </a:r>
          </a:p>
          <a:p>
            <a:pPr lvl="1"/>
            <a:r>
              <a:rPr lang="en-US" sz="2000" dirty="0" err="1">
                <a:solidFill>
                  <a:schemeClr val="bg1"/>
                </a:solidFill>
                <a:latin typeface="Arial Narrow" panose="020B0606020202030204" pitchFamily="34" charset="0"/>
              </a:rPr>
              <a:t>Rp</a:t>
            </a:r>
            <a:r>
              <a:rPr lang="en-US" sz="2000" dirty="0"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  <a:r>
              <a:rPr lang="en-US" sz="20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1,66 </a:t>
            </a:r>
            <a:r>
              <a:rPr lang="en-US" sz="2000" dirty="0" err="1">
                <a:solidFill>
                  <a:schemeClr val="bg1"/>
                </a:solidFill>
                <a:latin typeface="Arial Narrow" panose="020B0606020202030204" pitchFamily="34" charset="0"/>
              </a:rPr>
              <a:t>triliun</a:t>
            </a:r>
            <a:endParaRPr lang="en-US" sz="20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45675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77118"/>
            <a:ext cx="9144000" cy="5220618"/>
          </a:xfrm>
          <a:prstGeom prst="rect">
            <a:avLst/>
          </a:prstGeom>
        </p:spPr>
      </p:pic>
      <p:sp>
        <p:nvSpPr>
          <p:cNvPr id="3" name="Slide Number Placeholder 3"/>
          <p:cNvSpPr txBox="1"/>
          <p:nvPr/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D1A7E6B-E62D-4BBE-97BD-566FAD374A89}" type="slidenum">
              <a:rPr lang="en-GB" smtClean="0">
                <a:solidFill>
                  <a:srgbClr val="FFFFFF"/>
                </a:solidFill>
              </a:rPr>
              <a:t>11</a:t>
            </a:fld>
            <a:endParaRPr lang="en-GB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68889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</TotalTime>
  <Words>726</Words>
  <Application>Microsoft Macintosh PowerPoint</Application>
  <PresentationFormat>On-screen Show (16:9)</PresentationFormat>
  <Paragraphs>121</Paragraphs>
  <Slides>11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Tanggapan atas Penelitian Smeru: BLT Dana Desa Sebagai Penanganan Dampak Pandemi Covid-19 </vt:lpstr>
      <vt:lpstr>Narasi Besar JPS Indonesia di Musim Pademi Covid-19</vt:lpstr>
      <vt:lpstr>Tahapan Historis Kebijakan BLT Dana Desa</vt:lpstr>
      <vt:lpstr>Kebijakan BLT Dana Desa</vt:lpstr>
      <vt:lpstr>Apresiasi kepada Smeru</vt:lpstr>
      <vt:lpstr>DESA POTENSIAL MENYALURKAN BANTUAN LANGSUNG TUNAI DANA DESA (BLT-DD)  PER 15 JULI 2020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Tanggapan atas Penelitian Smeru: BLT Dana Desa Sebagai Penanganan Dampak Pandemi Covid-19 </dc:title>
  <dc:creator>Ivanovich Agusta</dc:creator>
  <cp:lastModifiedBy>Ivanovich Agusta</cp:lastModifiedBy>
  <cp:revision>12</cp:revision>
  <dcterms:created xsi:type="dcterms:W3CDTF">2020-07-16T23:45:58Z</dcterms:created>
  <dcterms:modified xsi:type="dcterms:W3CDTF">2020-07-17T00:58:40Z</dcterms:modified>
</cp:coreProperties>
</file>